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05" r:id="rId2"/>
    <p:sldId id="300" r:id="rId3"/>
    <p:sldId id="302" r:id="rId4"/>
    <p:sldId id="303" r:id="rId5"/>
    <p:sldId id="304" r:id="rId6"/>
    <p:sldId id="301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277" r:id="rId17"/>
    <p:sldId id="278" r:id="rId18"/>
    <p:sldId id="290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306" r:id="rId30"/>
    <p:sldId id="307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DC4BB-0940-4C6E-AA63-04ED9F2D6A6D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D1FA6-5400-462C-ADF6-270E16EDAD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D1FA6-5400-462C-ADF6-270E16EDADD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F8532-D8B1-4F98-9E89-EE97897C924B}" type="datetimeFigureOut">
              <a:rPr lang="ko-KR" altLang="en-US" smtClean="0"/>
              <a:pPr/>
              <a:t>2021-12-22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57487-3D41-4504-9740-DDC406C786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"/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3" name="TextBox 6"/>
          <p:cNvSpPr txBox="1"/>
          <p:nvPr/>
        </p:nvSpPr>
        <p:spPr>
          <a:xfrm>
            <a:off x="1835696" y="699046"/>
            <a:ext cx="417412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pPr>
            <a:r>
              <a:rPr lang="ko-KR" altLang="en-US" dirty="0" smtClean="0"/>
              <a:t>표정문</a:t>
            </a:r>
            <a:r>
              <a:rPr lang="en-US" altLang="ko-KR" dirty="0" smtClean="0"/>
              <a:t>,</a:t>
            </a:r>
            <a:r>
              <a:rPr lang="ko-KR" altLang="en-US" dirty="0" smtClean="0"/>
              <a:t>김성현</a:t>
            </a:r>
            <a:r>
              <a:rPr lang="en-US" altLang="ko-KR" dirty="0" smtClean="0"/>
              <a:t>,</a:t>
            </a:r>
            <a:r>
              <a:rPr lang="ko-KR" altLang="en-US" dirty="0" smtClean="0"/>
              <a:t>남원우</a:t>
            </a:r>
            <a:endParaRPr dirty="0"/>
          </a:p>
        </p:txBody>
      </p:sp>
      <p:sp>
        <p:nvSpPr>
          <p:cNvPr id="105" name="#2021_4조 1차 팀 브로젝트"/>
          <p:cNvSpPr txBox="1"/>
          <p:nvPr/>
        </p:nvSpPr>
        <p:spPr>
          <a:xfrm>
            <a:off x="1842278" y="354330"/>
            <a:ext cx="2144173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#</a:t>
            </a:r>
            <a:r>
              <a:rPr dirty="0" smtClean="0"/>
              <a:t>2021_팀 </a:t>
            </a:r>
            <a:r>
              <a:rPr dirty="0" err="1"/>
              <a:t>프로젝트</a:t>
            </a:r>
            <a:endParaRPr dirty="0"/>
          </a:p>
        </p:txBody>
      </p:sp>
      <p:sp>
        <p:nvSpPr>
          <p:cNvPr id="106" name="자바 학습자들을 위한 지식인 플랫폼 개발 프로젝트"/>
          <p:cNvSpPr txBox="1"/>
          <p:nvPr/>
        </p:nvSpPr>
        <p:spPr>
          <a:xfrm>
            <a:off x="6374935" y="4365104"/>
            <a:ext cx="2445537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ko-KR" altLang="en-US" dirty="0" smtClean="0"/>
              <a:t>칵테일의 정보가 궁금하다면</a:t>
            </a:r>
            <a:r>
              <a:rPr lang="en-US" altLang="ko-KR" dirty="0" smtClean="0"/>
              <a:t>?</a:t>
            </a:r>
            <a:endParaRPr dirty="0"/>
          </a:p>
        </p:txBody>
      </p:sp>
      <p:sp>
        <p:nvSpPr>
          <p:cNvPr id="7" name="직사각형 4"/>
          <p:cNvSpPr/>
          <p:nvPr/>
        </p:nvSpPr>
        <p:spPr>
          <a:xfrm>
            <a:off x="386079" y="355599"/>
            <a:ext cx="1280162" cy="1280162"/>
          </a:xfrm>
          <a:prstGeom prst="rect">
            <a:avLst/>
          </a:prstGeom>
          <a:ln w="762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" name="javaIN"/>
          <p:cNvSpPr txBox="1"/>
          <p:nvPr/>
        </p:nvSpPr>
        <p:spPr>
          <a:xfrm>
            <a:off x="4355976" y="2708920"/>
            <a:ext cx="4680520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3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1200" dirty="0" err="1" smtClean="0"/>
              <a:t>coktail</a:t>
            </a:r>
            <a:endParaRPr sz="1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7" name="표 2"/>
          <p:cNvGraphicFramePr/>
          <p:nvPr/>
        </p:nvGraphicFramePr>
        <p:xfrm>
          <a:off x="0" y="4149080"/>
          <a:ext cx="892066" cy="2708921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모바일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606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표 2"/>
          <p:cNvGraphicFramePr/>
          <p:nvPr/>
        </p:nvGraphicFramePr>
        <p:xfrm>
          <a:off x="7526" y="980728"/>
          <a:ext cx="892066" cy="3168354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rgbClr val="273453"/>
                          </a:solidFill>
                          <a:sym typeface="맑은 고딕"/>
                        </a:rPr>
                        <a:t>반응형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검색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상세페이지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랜덤 칵테일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시연 모습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12" name="내용 개체 틀 3" descr="반응형 페이지 구현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1700808"/>
            <a:ext cx="7497306" cy="4248472"/>
          </a:xfrm>
          <a:prstGeom prst="rect">
            <a:avLst/>
          </a:prstGeom>
        </p:spPr>
      </p:pic>
      <p:sp>
        <p:nvSpPr>
          <p:cNvPr id="16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#</a:t>
            </a: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7" name="표 2"/>
          <p:cNvGraphicFramePr/>
          <p:nvPr/>
        </p:nvGraphicFramePr>
        <p:xfrm>
          <a:off x="0" y="4149080"/>
          <a:ext cx="892066" cy="2708921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모바일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606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표 2"/>
          <p:cNvGraphicFramePr/>
          <p:nvPr/>
        </p:nvGraphicFramePr>
        <p:xfrm>
          <a:off x="7526" y="980728"/>
          <a:ext cx="892066" cy="3168354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rgbClr val="273453"/>
                          </a:solidFill>
                          <a:sym typeface="맑은 고딕"/>
                        </a:rPr>
                        <a:t>반응형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상세페이지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랜덤 칵테일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시연 모습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상세 페이지</a:t>
            </a:r>
            <a:endParaRPr lang="ko-KR" altLang="en-US" dirty="0"/>
          </a:p>
        </p:txBody>
      </p:sp>
      <p:pic>
        <p:nvPicPr>
          <p:cNvPr id="11" name="내용 개체 틀 3" descr="반응형 페이지 구현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1844824"/>
            <a:ext cx="7488832" cy="4243672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#</a:t>
            </a: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7" name="표 2"/>
          <p:cNvGraphicFramePr/>
          <p:nvPr/>
        </p:nvGraphicFramePr>
        <p:xfrm>
          <a:off x="0" y="4149080"/>
          <a:ext cx="892066" cy="2708921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모바일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606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표 2"/>
          <p:cNvGraphicFramePr/>
          <p:nvPr/>
        </p:nvGraphicFramePr>
        <p:xfrm>
          <a:off x="7526" y="980728"/>
          <a:ext cx="892066" cy="3168354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rgbClr val="273453"/>
                          </a:solidFill>
                          <a:sym typeface="맑은 고딕"/>
                        </a:rPr>
                        <a:t>반응형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랜덤 칵테일 추천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시연 모습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칵테일 추천</a:t>
            </a:r>
            <a:endParaRPr lang="ko-KR" altLang="en-US" dirty="0"/>
          </a:p>
        </p:txBody>
      </p:sp>
      <p:pic>
        <p:nvPicPr>
          <p:cNvPr id="12" name="내용 개체 틀 3" descr="반응형 페이지 구현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1772816"/>
            <a:ext cx="7416824" cy="4209213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#</a:t>
            </a: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7" name="표 2"/>
          <p:cNvGraphicFramePr/>
          <p:nvPr/>
        </p:nvGraphicFramePr>
        <p:xfrm>
          <a:off x="0" y="4149080"/>
          <a:ext cx="892066" cy="2708921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모바일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스크롤</a:t>
                      </a:r>
                      <a:endParaRPr lang="ko-KR" altLang="en-US"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606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표 2"/>
          <p:cNvGraphicFramePr/>
          <p:nvPr/>
        </p:nvGraphicFramePr>
        <p:xfrm>
          <a:off x="7526" y="980728"/>
          <a:ext cx="892066" cy="3168354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rgbClr val="273453"/>
                          </a:solidFill>
                          <a:sym typeface="맑은 고딕"/>
                        </a:rPr>
                        <a:t>반응형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랜덤 칵테일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시연 모습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모바일</a:t>
            </a:r>
            <a:r>
              <a:rPr lang="ko-KR" altLang="en-US" dirty="0" smtClean="0"/>
              <a:t> 스크롤</a:t>
            </a:r>
            <a:endParaRPr lang="ko-KR" altLang="en-US" dirty="0"/>
          </a:p>
        </p:txBody>
      </p:sp>
      <p:pic>
        <p:nvPicPr>
          <p:cNvPr id="11" name="내용 개체 틀 3" descr="반응형 페이지 구현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7904" y="1580756"/>
            <a:ext cx="2304256" cy="502976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#</a:t>
            </a: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7" name="표 2"/>
          <p:cNvGraphicFramePr/>
          <p:nvPr/>
        </p:nvGraphicFramePr>
        <p:xfrm>
          <a:off x="0" y="4149080"/>
          <a:ext cx="892066" cy="2708921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모바일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606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표 2"/>
          <p:cNvGraphicFramePr/>
          <p:nvPr/>
        </p:nvGraphicFramePr>
        <p:xfrm>
          <a:off x="7526" y="980728"/>
          <a:ext cx="892066" cy="3168354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rgbClr val="273453"/>
                          </a:solidFill>
                          <a:sym typeface="맑은 고딕"/>
                        </a:rPr>
                        <a:t>반응형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랜덤 칵테일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시연 모습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모바일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pic>
        <p:nvPicPr>
          <p:cNvPr id="11" name="내용 개체 틀 3" descr="반응형 페이지 구현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556792"/>
            <a:ext cx="2376264" cy="5185735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#</a:t>
            </a: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7" name="표 2"/>
          <p:cNvGraphicFramePr/>
          <p:nvPr/>
        </p:nvGraphicFramePr>
        <p:xfrm>
          <a:off x="0" y="4149080"/>
          <a:ext cx="892066" cy="2708921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모바일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606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표 2"/>
          <p:cNvGraphicFramePr/>
          <p:nvPr/>
        </p:nvGraphicFramePr>
        <p:xfrm>
          <a:off x="7526" y="980728"/>
          <a:ext cx="892066" cy="3168354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rgbClr val="273453"/>
                          </a:solidFill>
                          <a:sym typeface="맑은 고딕"/>
                        </a:rPr>
                        <a:t>반응형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랜덤 칵테일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시연 모습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모바일</a:t>
            </a:r>
            <a:r>
              <a:rPr lang="ko-KR" altLang="en-US" dirty="0" smtClean="0"/>
              <a:t> 상세 페이지</a:t>
            </a:r>
            <a:endParaRPr lang="ko-KR" altLang="en-US" dirty="0"/>
          </a:p>
        </p:txBody>
      </p:sp>
      <p:pic>
        <p:nvPicPr>
          <p:cNvPr id="11" name="내용 개체 틀 3" descr="반응형 페이지 구현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556792"/>
            <a:ext cx="2376264" cy="5185736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#</a:t>
            </a: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직사각형"/>
          <p:cNvSpPr/>
          <p:nvPr/>
        </p:nvSpPr>
        <p:spPr>
          <a:xfrm>
            <a:off x="-252536" y="908720"/>
            <a:ext cx="9740917" cy="6595758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90" name="직선 연결선 3"/>
          <p:cNvSpPr/>
          <p:nvPr/>
        </p:nvSpPr>
        <p:spPr>
          <a:xfrm>
            <a:off x="-1" y="975360"/>
            <a:ext cx="914400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2" name="TextBox 5"/>
          <p:cNvSpPr txBox="1"/>
          <p:nvPr/>
        </p:nvSpPr>
        <p:spPr>
          <a:xfrm>
            <a:off x="788670" y="174505"/>
            <a:ext cx="4253777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 순서</a:t>
            </a:r>
            <a:endParaRPr dirty="0"/>
          </a:p>
        </p:txBody>
      </p:sp>
      <p:graphicFrame>
        <p:nvGraphicFramePr>
          <p:cNvPr id="394" name="표 2"/>
          <p:cNvGraphicFramePr/>
          <p:nvPr/>
        </p:nvGraphicFramePr>
        <p:xfrm>
          <a:off x="1619672" y="2073819"/>
          <a:ext cx="2702179" cy="3980823"/>
        </p:xfrm>
        <a:graphic>
          <a:graphicData uri="http://schemas.openxmlformats.org/drawingml/2006/table">
            <a:tbl>
              <a:tblPr/>
              <a:tblGrid>
                <a:gridCol w="2702179"/>
              </a:tblGrid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b="1" dirty="0" err="1" smtClean="0">
                          <a:sym typeface="맑은 고딕"/>
                        </a:rPr>
                        <a:t>프론트</a:t>
                      </a:r>
                      <a:endParaRPr sz="1600" b="1" dirty="0"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5" name="표"/>
          <p:cNvGraphicFramePr/>
          <p:nvPr>
            <p:extLst>
              <p:ext uri="{D42A27DB-BD31-4B8C-83A1-F6EECF244321}">
                <p14:modId xmlns="" xmlns:p14="http://schemas.microsoft.com/office/powerpoint/2010/main" val="1747691565"/>
              </p:ext>
            </p:extLst>
          </p:nvPr>
        </p:nvGraphicFramePr>
        <p:xfrm>
          <a:off x="4860032" y="2060848"/>
          <a:ext cx="2702179" cy="2533251"/>
        </p:xfrm>
        <a:graphic>
          <a:graphicData uri="http://schemas.openxmlformats.org/drawingml/2006/table">
            <a:tbl>
              <a:tblPr/>
              <a:tblGrid>
                <a:gridCol w="2702179"/>
              </a:tblGrid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b="1" dirty="0" err="1" smtClean="0">
                          <a:sym typeface="맑은 고딕"/>
                        </a:rPr>
                        <a:t>백앤드</a:t>
                      </a:r>
                      <a:endParaRPr sz="1600" b="1" dirty="0"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DB </a:t>
                      </a:r>
                      <a:r>
                        <a:rPr lang="ko-KR" alt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구성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CRUD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REST</a:t>
                      </a:r>
                      <a:r>
                        <a:rPr lang="en-US" sz="1600" baseline="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 API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회원 가입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로그인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18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자동 로그인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0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1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2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3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4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5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6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pic>
        <p:nvPicPr>
          <p:cNvPr id="19" name="그림 18" descr="칵테일보드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0118" y="1556792"/>
            <a:ext cx="1800200" cy="5112568"/>
          </a:xfrm>
          <a:prstGeom prst="rect">
            <a:avLst/>
          </a:prstGeom>
        </p:spPr>
      </p:pic>
      <p:pic>
        <p:nvPicPr>
          <p:cNvPr id="10" name="그림 9" descr="칵테일보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9798" y="1556792"/>
            <a:ext cx="1301610" cy="5112568"/>
          </a:xfrm>
          <a:prstGeom prst="rect">
            <a:avLst/>
          </a:prstGeom>
        </p:spPr>
      </p:pic>
      <p:pic>
        <p:nvPicPr>
          <p:cNvPr id="11" name="그림 10" descr="칵테일보드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6302" y="1556792"/>
            <a:ext cx="1594090" cy="5112568"/>
          </a:xfrm>
          <a:prstGeom prst="rect">
            <a:avLst/>
          </a:prstGeom>
        </p:spPr>
      </p:pic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프론트</a:t>
            </a:r>
            <a:endParaRPr lang="ko-KR" altLang="en-US" dirty="0"/>
          </a:p>
        </p:txBody>
      </p:sp>
      <p:sp>
        <p:nvSpPr>
          <p:cNvPr id="16" name="Text Box 11"/>
          <p:cNvSpPr txBox="1"/>
          <p:nvPr/>
        </p:nvSpPr>
        <p:spPr>
          <a:xfrm>
            <a:off x="1763688" y="1412776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admin</a:t>
            </a:r>
            <a:endParaRPr dirty="0"/>
          </a:p>
        </p:txBody>
      </p:sp>
      <p:sp>
        <p:nvSpPr>
          <p:cNvPr id="18" name="Text Box 11"/>
          <p:cNvSpPr txBox="1"/>
          <p:nvPr/>
        </p:nvSpPr>
        <p:spPr>
          <a:xfrm>
            <a:off x="5580112" y="1412776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cocktailBoard</a:t>
            </a:r>
            <a:endParaRPr dirty="0"/>
          </a:p>
        </p:txBody>
      </p:sp>
      <p:sp>
        <p:nvSpPr>
          <p:cNvPr id="20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1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</a:t>
                      </a:r>
                      <a:r>
                        <a:rPr lang="en-US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7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DB</a:t>
                      </a:r>
                      <a:r>
                        <a:rPr lang="en-US" sz="800" baseline="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구성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pic>
        <p:nvPicPr>
          <p:cNvPr id="19" name="그림 18" descr="칵테일보드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0118" y="1556792"/>
            <a:ext cx="1800200" cy="5112568"/>
          </a:xfrm>
          <a:prstGeom prst="rect">
            <a:avLst/>
          </a:prstGeom>
        </p:spPr>
      </p:pic>
      <p:pic>
        <p:nvPicPr>
          <p:cNvPr id="10" name="그림 9" descr="칵테일보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9798" y="1556792"/>
            <a:ext cx="1301610" cy="5112568"/>
          </a:xfrm>
          <a:prstGeom prst="rect">
            <a:avLst/>
          </a:prstGeom>
        </p:spPr>
      </p:pic>
      <p:pic>
        <p:nvPicPr>
          <p:cNvPr id="11" name="그림 10" descr="칵테일보드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6302" y="1556792"/>
            <a:ext cx="1594090" cy="5112568"/>
          </a:xfrm>
          <a:prstGeom prst="rect">
            <a:avLst/>
          </a:prstGeom>
        </p:spPr>
      </p:pic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DB </a:t>
            </a:r>
            <a:r>
              <a:rPr lang="ko-KR" altLang="en-US" dirty="0" smtClean="0"/>
              <a:t>스키마 구성</a:t>
            </a:r>
            <a:endParaRPr lang="ko-KR" altLang="en-US" dirty="0"/>
          </a:p>
        </p:txBody>
      </p:sp>
      <p:sp>
        <p:nvSpPr>
          <p:cNvPr id="16" name="Text Box 11"/>
          <p:cNvSpPr txBox="1"/>
          <p:nvPr/>
        </p:nvSpPr>
        <p:spPr>
          <a:xfrm>
            <a:off x="1763688" y="1412776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admin</a:t>
            </a:r>
            <a:endParaRPr dirty="0"/>
          </a:p>
        </p:txBody>
      </p:sp>
      <p:sp>
        <p:nvSpPr>
          <p:cNvPr id="18" name="Text Box 11"/>
          <p:cNvSpPr txBox="1"/>
          <p:nvPr/>
        </p:nvSpPr>
        <p:spPr>
          <a:xfrm>
            <a:off x="5580112" y="1412776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cocktailBoard</a:t>
            </a:r>
            <a:endParaRPr dirty="0"/>
          </a:p>
        </p:txBody>
      </p:sp>
      <p:sp>
        <p:nvSpPr>
          <p:cNvPr id="20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CRUD</a:t>
            </a:r>
            <a:endParaRPr lang="ko-KR" altLang="en-US" dirty="0"/>
          </a:p>
        </p:txBody>
      </p:sp>
      <p:pic>
        <p:nvPicPr>
          <p:cNvPr id="20" name="그림 19" descr="crea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4707" y="1700808"/>
            <a:ext cx="2115928" cy="3672408"/>
          </a:xfrm>
          <a:prstGeom prst="rect">
            <a:avLst/>
          </a:prstGeom>
        </p:spPr>
      </p:pic>
      <p:pic>
        <p:nvPicPr>
          <p:cNvPr id="21" name="그림 20" descr="dele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4947" y="1700809"/>
            <a:ext cx="2088232" cy="1627194"/>
          </a:xfrm>
          <a:prstGeom prst="rect">
            <a:avLst/>
          </a:prstGeom>
        </p:spPr>
      </p:pic>
      <p:pic>
        <p:nvPicPr>
          <p:cNvPr id="22" name="그림 21" descr="detai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5187" y="4293096"/>
            <a:ext cx="2127213" cy="2448272"/>
          </a:xfrm>
          <a:prstGeom prst="rect">
            <a:avLst/>
          </a:prstGeom>
        </p:spPr>
      </p:pic>
      <p:pic>
        <p:nvPicPr>
          <p:cNvPr id="23" name="그림 22" descr="rea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5187" y="1700808"/>
            <a:ext cx="2088403" cy="2448272"/>
          </a:xfrm>
          <a:prstGeom prst="rect">
            <a:avLst/>
          </a:prstGeom>
        </p:spPr>
      </p:pic>
      <p:pic>
        <p:nvPicPr>
          <p:cNvPr id="24" name="그림 23" descr="updat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4947" y="3933056"/>
            <a:ext cx="2041055" cy="2736303"/>
          </a:xfrm>
          <a:prstGeom prst="rect">
            <a:avLst/>
          </a:prstGeom>
        </p:spPr>
      </p:pic>
      <p:sp>
        <p:nvSpPr>
          <p:cNvPr id="16" name="Text Box 11"/>
          <p:cNvSpPr txBox="1"/>
          <p:nvPr/>
        </p:nvSpPr>
        <p:spPr>
          <a:xfrm>
            <a:off x="1940731" y="1556792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create</a:t>
            </a:r>
            <a:endParaRPr dirty="0"/>
          </a:p>
        </p:txBody>
      </p:sp>
      <p:sp>
        <p:nvSpPr>
          <p:cNvPr id="25" name="Text Box 11"/>
          <p:cNvSpPr txBox="1"/>
          <p:nvPr/>
        </p:nvSpPr>
        <p:spPr>
          <a:xfrm>
            <a:off x="4100971" y="1556792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read</a:t>
            </a:r>
            <a:endParaRPr dirty="0"/>
          </a:p>
        </p:txBody>
      </p:sp>
      <p:sp>
        <p:nvSpPr>
          <p:cNvPr id="26" name="Text Box 11"/>
          <p:cNvSpPr txBox="1"/>
          <p:nvPr/>
        </p:nvSpPr>
        <p:spPr>
          <a:xfrm>
            <a:off x="4100971" y="3861048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update</a:t>
            </a:r>
            <a:endParaRPr dirty="0"/>
          </a:p>
        </p:txBody>
      </p:sp>
      <p:sp>
        <p:nvSpPr>
          <p:cNvPr id="18" name="Text Box 11"/>
          <p:cNvSpPr txBox="1"/>
          <p:nvPr/>
        </p:nvSpPr>
        <p:spPr>
          <a:xfrm>
            <a:off x="6333219" y="1484784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detail</a:t>
            </a:r>
            <a:endParaRPr dirty="0"/>
          </a:p>
        </p:txBody>
      </p:sp>
      <p:sp>
        <p:nvSpPr>
          <p:cNvPr id="27" name="Text Box 11"/>
          <p:cNvSpPr txBox="1"/>
          <p:nvPr/>
        </p:nvSpPr>
        <p:spPr>
          <a:xfrm>
            <a:off x="6261211" y="4221088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delete</a:t>
            </a:r>
            <a:endParaRPr dirty="0"/>
          </a:p>
        </p:txBody>
      </p:sp>
      <p:sp>
        <p:nvSpPr>
          <p:cNvPr id="28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9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이미지" descr="이미지"/>
          <p:cNvPicPr>
            <a:picLocks noChangeAspect="1"/>
          </p:cNvPicPr>
          <p:nvPr/>
        </p:nvPicPr>
        <p:blipFill>
          <a:blip r:embed="rId2" cstate="print">
            <a:alphaModFix amt="74501"/>
            <a:extLst/>
          </a:blip>
          <a:stretch>
            <a:fillRect/>
          </a:stretch>
        </p:blipFill>
        <p:spPr>
          <a:xfrm flipH="1">
            <a:off x="3030023" y="127610"/>
            <a:ext cx="7620001" cy="6769102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직사각형"/>
          <p:cNvSpPr/>
          <p:nvPr/>
        </p:nvSpPr>
        <p:spPr>
          <a:xfrm>
            <a:off x="3232869" y="-68137"/>
            <a:ext cx="6099592" cy="6994274"/>
          </a:xfrm>
          <a:prstGeom prst="rect">
            <a:avLst/>
          </a:prstGeom>
          <a:solidFill>
            <a:srgbClr val="000000">
              <a:alpha val="35222"/>
            </a:srgbClr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1" name="직사각형 1"/>
          <p:cNvSpPr/>
          <p:nvPr/>
        </p:nvSpPr>
        <p:spPr>
          <a:xfrm>
            <a:off x="1" y="0"/>
            <a:ext cx="6936581" cy="6858000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2" name="직사각형 2"/>
          <p:cNvSpPr/>
          <p:nvPr/>
        </p:nvSpPr>
        <p:spPr>
          <a:xfrm>
            <a:off x="289559" y="355599"/>
            <a:ext cx="960122" cy="1280162"/>
          </a:xfrm>
          <a:prstGeom prst="rect">
            <a:avLst/>
          </a:prstGeom>
          <a:ln w="762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3" name="TextBox 4"/>
          <p:cNvSpPr txBox="1"/>
          <p:nvPr/>
        </p:nvSpPr>
        <p:spPr>
          <a:xfrm>
            <a:off x="1516378" y="382063"/>
            <a:ext cx="2312672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목차</a:t>
            </a:r>
          </a:p>
        </p:txBody>
      </p:sp>
      <p:grpSp>
        <p:nvGrpSpPr>
          <p:cNvPr id="2" name="그룹 7"/>
          <p:cNvGrpSpPr/>
          <p:nvPr/>
        </p:nvGrpSpPr>
        <p:grpSpPr>
          <a:xfrm>
            <a:off x="323848" y="2001964"/>
            <a:ext cx="2961545" cy="523216"/>
            <a:chOff x="-1" y="-1"/>
            <a:chExt cx="3948725" cy="523214"/>
          </a:xfrm>
        </p:grpSpPr>
        <p:sp>
          <p:nvSpPr>
            <p:cNvPr id="114" name="TextBox 5"/>
            <p:cNvSpPr txBox="1"/>
            <p:nvPr/>
          </p:nvSpPr>
          <p:spPr>
            <a:xfrm>
              <a:off x="-1" y="-1"/>
              <a:ext cx="665989" cy="384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#1. </a:t>
              </a:r>
            </a:p>
          </p:txBody>
        </p:sp>
        <p:sp>
          <p:nvSpPr>
            <p:cNvPr id="115" name="TextBox 6"/>
            <p:cNvSpPr txBox="1"/>
            <p:nvPr/>
          </p:nvSpPr>
          <p:spPr>
            <a:xfrm>
              <a:off x="784188" y="-1"/>
              <a:ext cx="3164536" cy="523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ko-KR" altLang="en-US" dirty="0" err="1" smtClean="0"/>
                <a:t>프로잭트</a:t>
              </a:r>
              <a:r>
                <a:rPr lang="ko-KR" altLang="en-US" dirty="0" smtClean="0"/>
                <a:t> 소개</a:t>
              </a:r>
              <a:endParaRPr dirty="0"/>
            </a:p>
          </p:txBody>
        </p:sp>
      </p:grpSp>
      <p:grpSp>
        <p:nvGrpSpPr>
          <p:cNvPr id="3" name="그룹 18"/>
          <p:cNvGrpSpPr/>
          <p:nvPr/>
        </p:nvGrpSpPr>
        <p:grpSpPr>
          <a:xfrm>
            <a:off x="323847" y="2620029"/>
            <a:ext cx="2243400" cy="523216"/>
            <a:chOff x="-1" y="0"/>
            <a:chExt cx="2991195" cy="523215"/>
          </a:xfrm>
        </p:grpSpPr>
        <p:sp>
          <p:nvSpPr>
            <p:cNvPr id="117" name="TextBox 19"/>
            <p:cNvSpPr txBox="1"/>
            <p:nvPr/>
          </p:nvSpPr>
          <p:spPr>
            <a:xfrm>
              <a:off x="-1" y="0"/>
              <a:ext cx="665989" cy="384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#2. </a:t>
              </a:r>
            </a:p>
          </p:txBody>
        </p:sp>
        <p:sp>
          <p:nvSpPr>
            <p:cNvPr id="118" name="TextBox 20"/>
            <p:cNvSpPr txBox="1"/>
            <p:nvPr/>
          </p:nvSpPr>
          <p:spPr>
            <a:xfrm>
              <a:off x="784188" y="0"/>
              <a:ext cx="2207006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t>개발 배경</a:t>
              </a:r>
            </a:p>
          </p:txBody>
        </p:sp>
      </p:grpSp>
      <p:grpSp>
        <p:nvGrpSpPr>
          <p:cNvPr id="4" name="그룹 21"/>
          <p:cNvGrpSpPr/>
          <p:nvPr/>
        </p:nvGrpSpPr>
        <p:grpSpPr>
          <a:xfrm>
            <a:off x="323847" y="3238092"/>
            <a:ext cx="2243400" cy="523216"/>
            <a:chOff x="-1" y="0"/>
            <a:chExt cx="2991194" cy="523215"/>
          </a:xfrm>
        </p:grpSpPr>
        <p:sp>
          <p:nvSpPr>
            <p:cNvPr id="120" name="TextBox 22"/>
            <p:cNvSpPr txBox="1"/>
            <p:nvPr/>
          </p:nvSpPr>
          <p:spPr>
            <a:xfrm>
              <a:off x="-1" y="0"/>
              <a:ext cx="665988" cy="384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#3. </a:t>
              </a:r>
            </a:p>
          </p:txBody>
        </p:sp>
        <p:sp>
          <p:nvSpPr>
            <p:cNvPr id="121" name="TextBox 23"/>
            <p:cNvSpPr txBox="1"/>
            <p:nvPr/>
          </p:nvSpPr>
          <p:spPr>
            <a:xfrm>
              <a:off x="784188" y="0"/>
              <a:ext cx="2207005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ko-KR" altLang="en-US" dirty="0" smtClean="0"/>
                <a:t>구현 방향</a:t>
              </a:r>
              <a:endParaRPr dirty="0"/>
            </a:p>
          </p:txBody>
        </p:sp>
      </p:grpSp>
      <p:grpSp>
        <p:nvGrpSpPr>
          <p:cNvPr id="5" name="그룹 24"/>
          <p:cNvGrpSpPr/>
          <p:nvPr/>
        </p:nvGrpSpPr>
        <p:grpSpPr>
          <a:xfrm>
            <a:off x="323847" y="3856153"/>
            <a:ext cx="2243400" cy="523216"/>
            <a:chOff x="-1" y="-1"/>
            <a:chExt cx="2991194" cy="523215"/>
          </a:xfrm>
        </p:grpSpPr>
        <p:sp>
          <p:nvSpPr>
            <p:cNvPr id="123" name="TextBox 25"/>
            <p:cNvSpPr txBox="1"/>
            <p:nvPr/>
          </p:nvSpPr>
          <p:spPr>
            <a:xfrm>
              <a:off x="-1" y="-1"/>
              <a:ext cx="665989" cy="384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#4. </a:t>
              </a:r>
            </a:p>
          </p:txBody>
        </p:sp>
        <p:sp>
          <p:nvSpPr>
            <p:cNvPr id="124" name="TextBox 26"/>
            <p:cNvSpPr txBox="1"/>
            <p:nvPr/>
          </p:nvSpPr>
          <p:spPr>
            <a:xfrm>
              <a:off x="784188" y="-1"/>
              <a:ext cx="2207005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ko-KR" altLang="en-US" dirty="0" smtClean="0"/>
                <a:t>개발 환경</a:t>
              </a:r>
              <a:endParaRPr dirty="0"/>
            </a:p>
          </p:txBody>
        </p:sp>
      </p:grpSp>
      <p:grpSp>
        <p:nvGrpSpPr>
          <p:cNvPr id="6" name="그룹 27"/>
          <p:cNvGrpSpPr/>
          <p:nvPr/>
        </p:nvGrpSpPr>
        <p:grpSpPr>
          <a:xfrm>
            <a:off x="323847" y="5092281"/>
            <a:ext cx="2243400" cy="523216"/>
            <a:chOff x="-1" y="0"/>
            <a:chExt cx="2991194" cy="523215"/>
          </a:xfrm>
        </p:grpSpPr>
        <p:sp>
          <p:nvSpPr>
            <p:cNvPr id="126" name="TextBox 28"/>
            <p:cNvSpPr txBox="1"/>
            <p:nvPr/>
          </p:nvSpPr>
          <p:spPr>
            <a:xfrm>
              <a:off x="-1" y="0"/>
              <a:ext cx="665989" cy="384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#6. </a:t>
              </a:r>
            </a:p>
          </p:txBody>
        </p:sp>
        <p:sp>
          <p:nvSpPr>
            <p:cNvPr id="127" name="TextBox 29"/>
            <p:cNvSpPr txBox="1"/>
            <p:nvPr/>
          </p:nvSpPr>
          <p:spPr>
            <a:xfrm>
              <a:off x="784188" y="0"/>
              <a:ext cx="2207005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ko-KR" altLang="en-US" dirty="0" smtClean="0"/>
                <a:t>코드 리뷰</a:t>
              </a:r>
              <a:endParaRPr dirty="0"/>
            </a:p>
          </p:txBody>
        </p:sp>
      </p:grpSp>
      <p:grpSp>
        <p:nvGrpSpPr>
          <p:cNvPr id="7" name="그룹 30"/>
          <p:cNvGrpSpPr/>
          <p:nvPr/>
        </p:nvGrpSpPr>
        <p:grpSpPr>
          <a:xfrm>
            <a:off x="323849" y="5710346"/>
            <a:ext cx="1757688" cy="523216"/>
            <a:chOff x="0" y="0"/>
            <a:chExt cx="2343581" cy="523215"/>
          </a:xfrm>
        </p:grpSpPr>
        <p:sp>
          <p:nvSpPr>
            <p:cNvPr id="129" name="TextBox 31"/>
            <p:cNvSpPr txBox="1"/>
            <p:nvPr/>
          </p:nvSpPr>
          <p:spPr>
            <a:xfrm>
              <a:off x="0" y="0"/>
              <a:ext cx="665989" cy="384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#7. </a:t>
              </a:r>
            </a:p>
          </p:txBody>
        </p:sp>
        <p:sp>
          <p:nvSpPr>
            <p:cNvPr id="130" name="TextBox 32"/>
            <p:cNvSpPr txBox="1"/>
            <p:nvPr/>
          </p:nvSpPr>
          <p:spPr>
            <a:xfrm>
              <a:off x="784187" y="0"/>
              <a:ext cx="1559394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ko-KR" altLang="en-US" dirty="0" smtClean="0"/>
                <a:t>개선점</a:t>
              </a:r>
              <a:endParaRPr dirty="0"/>
            </a:p>
          </p:txBody>
        </p:sp>
      </p:grpSp>
      <p:grpSp>
        <p:nvGrpSpPr>
          <p:cNvPr id="8" name="그룹 33"/>
          <p:cNvGrpSpPr/>
          <p:nvPr/>
        </p:nvGrpSpPr>
        <p:grpSpPr>
          <a:xfrm>
            <a:off x="323847" y="4474215"/>
            <a:ext cx="2243400" cy="523216"/>
            <a:chOff x="-1" y="-1"/>
            <a:chExt cx="2991194" cy="523215"/>
          </a:xfrm>
        </p:grpSpPr>
        <p:sp>
          <p:nvSpPr>
            <p:cNvPr id="132" name="TextBox 34"/>
            <p:cNvSpPr txBox="1"/>
            <p:nvPr/>
          </p:nvSpPr>
          <p:spPr>
            <a:xfrm>
              <a:off x="-1" y="-1"/>
              <a:ext cx="665989" cy="384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#5. </a:t>
              </a:r>
            </a:p>
          </p:txBody>
        </p:sp>
        <p:sp>
          <p:nvSpPr>
            <p:cNvPr id="133" name="TextBox 35"/>
            <p:cNvSpPr txBox="1"/>
            <p:nvPr/>
          </p:nvSpPr>
          <p:spPr>
            <a:xfrm>
              <a:off x="784188" y="-1"/>
              <a:ext cx="2207005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ko-KR" altLang="en-US" dirty="0" smtClean="0"/>
                <a:t>시연 모습</a:t>
              </a:r>
              <a:endParaRPr dirty="0"/>
            </a:p>
          </p:txBody>
        </p:sp>
      </p:grpSp>
      <p:grpSp>
        <p:nvGrpSpPr>
          <p:cNvPr id="14" name="그룹 51"/>
          <p:cNvGrpSpPr/>
          <p:nvPr/>
        </p:nvGrpSpPr>
        <p:grpSpPr>
          <a:xfrm>
            <a:off x="3635896" y="5085184"/>
            <a:ext cx="2912498" cy="523216"/>
            <a:chOff x="65396" y="0"/>
            <a:chExt cx="3883327" cy="523215"/>
          </a:xfrm>
        </p:grpSpPr>
        <p:sp>
          <p:nvSpPr>
            <p:cNvPr id="150" name="TextBox 52"/>
            <p:cNvSpPr txBox="1"/>
            <p:nvPr/>
          </p:nvSpPr>
          <p:spPr>
            <a:xfrm>
              <a:off x="65396" y="0"/>
              <a:ext cx="576221" cy="384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 smtClean="0"/>
                <a:t>#</a:t>
              </a:r>
              <a:r>
                <a:rPr lang="en-US" dirty="0" smtClean="0"/>
                <a:t>8</a:t>
              </a:r>
              <a:r>
                <a:rPr dirty="0" smtClean="0"/>
                <a:t> </a:t>
              </a:r>
              <a:endParaRPr dirty="0"/>
            </a:p>
          </p:txBody>
        </p:sp>
        <p:sp>
          <p:nvSpPr>
            <p:cNvPr id="151" name="TextBox 53"/>
            <p:cNvSpPr txBox="1"/>
            <p:nvPr/>
          </p:nvSpPr>
          <p:spPr>
            <a:xfrm>
              <a:off x="784189" y="0"/>
              <a:ext cx="3164534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dirty="0" err="1"/>
                <a:t>조원별</a:t>
              </a:r>
              <a:r>
                <a:rPr dirty="0"/>
                <a:t> </a:t>
              </a:r>
              <a:r>
                <a:rPr dirty="0" err="1"/>
                <a:t>느낀점</a:t>
              </a:r>
              <a:endParaRPr dirty="0"/>
            </a:p>
          </p:txBody>
        </p:sp>
      </p:grpSp>
      <p:grpSp>
        <p:nvGrpSpPr>
          <p:cNvPr id="49" name="그룹 51"/>
          <p:cNvGrpSpPr/>
          <p:nvPr/>
        </p:nvGrpSpPr>
        <p:grpSpPr>
          <a:xfrm>
            <a:off x="3635896" y="5714096"/>
            <a:ext cx="2808312" cy="523216"/>
            <a:chOff x="65396" y="0"/>
            <a:chExt cx="2360077" cy="523215"/>
          </a:xfrm>
        </p:grpSpPr>
        <p:sp>
          <p:nvSpPr>
            <p:cNvPr id="50" name="TextBox 52"/>
            <p:cNvSpPr txBox="1"/>
            <p:nvPr/>
          </p:nvSpPr>
          <p:spPr>
            <a:xfrm>
              <a:off x="65396" y="0"/>
              <a:ext cx="576221" cy="384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 smtClean="0"/>
                <a:t>#</a:t>
              </a:r>
              <a:r>
                <a:rPr lang="en-US" dirty="0" smtClean="0"/>
                <a:t>9</a:t>
              </a:r>
              <a:r>
                <a:rPr dirty="0" smtClean="0"/>
                <a:t> </a:t>
              </a:r>
              <a:endParaRPr dirty="0"/>
            </a:p>
          </p:txBody>
        </p:sp>
        <p:sp>
          <p:nvSpPr>
            <p:cNvPr id="51" name="TextBox 53"/>
            <p:cNvSpPr txBox="1"/>
            <p:nvPr/>
          </p:nvSpPr>
          <p:spPr>
            <a:xfrm>
              <a:off x="844704" y="0"/>
              <a:ext cx="1580769" cy="523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en-US" dirty="0" smtClean="0"/>
                <a:t>Q &amp; A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REST API</a:t>
            </a:r>
            <a:endParaRPr lang="ko-KR" altLang="en-US" dirty="0"/>
          </a:p>
        </p:txBody>
      </p:sp>
      <p:pic>
        <p:nvPicPr>
          <p:cNvPr id="28" name="내용 개체 틀 3" descr="post.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1988840"/>
            <a:ext cx="4248472" cy="3778250"/>
          </a:xfrm>
          <a:prstGeom prst="rect">
            <a:avLst/>
          </a:prstGeom>
        </p:spPr>
      </p:pic>
      <p:sp>
        <p:nvSpPr>
          <p:cNvPr id="16" name="Text Box 11"/>
          <p:cNvSpPr txBox="1"/>
          <p:nvPr/>
        </p:nvSpPr>
        <p:spPr>
          <a:xfrm>
            <a:off x="2195736" y="1844824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HTTP METHOD</a:t>
            </a:r>
            <a:endParaRPr dirty="0"/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6012160" y="1988840"/>
            <a:ext cx="2674640" cy="4021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 smtClean="0"/>
              <a:t>REST API</a:t>
            </a:r>
            <a:r>
              <a:rPr lang="ko-KR" altLang="en-US" sz="2400" dirty="0" smtClean="0"/>
              <a:t>이다</a:t>
            </a:r>
            <a:r>
              <a:rPr lang="en-US" altLang="ko-KR" sz="32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/>
              <a:t>HTTP METHOD</a:t>
            </a:r>
            <a:r>
              <a:rPr lang="ko-KR" altLang="en-US" sz="2000" dirty="0" smtClean="0"/>
              <a:t>를 사용했다</a:t>
            </a:r>
            <a:r>
              <a:rPr lang="en-US" altLang="ko-KR" sz="20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noProof="0" dirty="0" smtClean="0"/>
              <a:t>POST, GET, PUT, DELETE</a:t>
            </a:r>
            <a:r>
              <a:rPr lang="ko-KR" altLang="en-US" sz="2000" noProof="0" dirty="0" smtClean="0"/>
              <a:t>를 사용 </a:t>
            </a:r>
            <a:r>
              <a:rPr lang="ko-KR" altLang="en-US" sz="2000" noProof="0" dirty="0" err="1" smtClean="0"/>
              <a:t>하였</a:t>
            </a:r>
            <a:r>
              <a:rPr lang="ko-KR" altLang="en-US" sz="2000" dirty="0" smtClean="0"/>
              <a:t>다</a:t>
            </a:r>
            <a:r>
              <a:rPr lang="en-US" altLang="ko-KR" sz="2000" noProof="0" dirty="0" smtClean="0"/>
              <a:t>.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31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REST API</a:t>
            </a:r>
            <a:endParaRPr lang="ko-KR" altLang="en-US" dirty="0"/>
          </a:p>
        </p:txBody>
      </p:sp>
      <p:pic>
        <p:nvPicPr>
          <p:cNvPr id="18" name="내용 개체 틀 3" descr="post.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3114" y="1715183"/>
            <a:ext cx="3518966" cy="4954177"/>
          </a:xfrm>
          <a:prstGeom prst="rect">
            <a:avLst/>
          </a:prstGeom>
        </p:spPr>
      </p:pic>
      <p:sp>
        <p:nvSpPr>
          <p:cNvPr id="16" name="Text Box 11"/>
          <p:cNvSpPr txBox="1"/>
          <p:nvPr/>
        </p:nvSpPr>
        <p:spPr>
          <a:xfrm>
            <a:off x="2627784" y="1556792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STATUS </a:t>
            </a:r>
            <a:r>
              <a:rPr lang="ko-KR" altLang="en-US" dirty="0" smtClean="0"/>
              <a:t>예</a:t>
            </a:r>
            <a:r>
              <a:rPr lang="ko-KR" altLang="en-US" dirty="0" smtClean="0"/>
              <a:t>시</a:t>
            </a:r>
            <a:endParaRPr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5580112" y="1844824"/>
            <a:ext cx="28803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 smtClean="0"/>
              <a:t>Response(</a:t>
            </a:r>
            <a:r>
              <a:rPr lang="ko-KR" altLang="en-US" sz="2400" dirty="0" smtClean="0"/>
              <a:t>응답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값으로 </a:t>
            </a:r>
            <a:r>
              <a:rPr lang="en-US" altLang="ko-KR" sz="2400" dirty="0" smtClean="0"/>
              <a:t>Status</a:t>
            </a:r>
            <a:r>
              <a:rPr lang="ko-KR" altLang="en-US" sz="2400" dirty="0" smtClean="0"/>
              <a:t>를 추가하여 클라이언트와 통신 </a:t>
            </a:r>
            <a:r>
              <a:rPr lang="ko-KR" altLang="en-US" sz="2400" dirty="0" smtClean="0"/>
              <a:t>하였다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/>
              <a:t>200 – </a:t>
            </a:r>
            <a:r>
              <a:rPr lang="ko-KR" altLang="en-US" sz="2000" dirty="0" smtClean="0"/>
              <a:t>통신 성공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500 – </a:t>
            </a:r>
            <a:r>
              <a:rPr lang="en-US" altLang="ko-KR" sz="2000" dirty="0" smtClean="0"/>
              <a:t>DB</a:t>
            </a:r>
            <a:r>
              <a:rPr lang="ko-KR" altLang="en-US" sz="2000" dirty="0" smtClean="0"/>
              <a:t>오류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/>
              <a:t>400 – </a:t>
            </a:r>
            <a:r>
              <a:rPr lang="ko-KR" altLang="en-US" sz="2000" dirty="0" smtClean="0"/>
              <a:t>데이터 없음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/>
              <a:t>401 – </a:t>
            </a:r>
            <a:r>
              <a:rPr lang="ko-KR" altLang="en-US" sz="2000" dirty="0" err="1" smtClean="0"/>
              <a:t>로그인데이터</a:t>
            </a:r>
            <a:r>
              <a:rPr lang="ko-KR" altLang="en-US" sz="2000" dirty="0" smtClean="0"/>
              <a:t> 불일치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/>
              <a:t>402 – </a:t>
            </a:r>
            <a:r>
              <a:rPr lang="ko-KR" altLang="en-US" sz="2000" dirty="0" smtClean="0"/>
              <a:t>계정 </a:t>
            </a:r>
            <a:r>
              <a:rPr lang="ko-KR" altLang="en-US" sz="2000" dirty="0" err="1" smtClean="0"/>
              <a:t>잠굼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1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3" descr="post.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556792"/>
            <a:ext cx="3183366" cy="5170201"/>
          </a:xfrm>
          <a:prstGeom prst="rect">
            <a:avLst/>
          </a:prstGeom>
        </p:spPr>
      </p:pic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sp>
        <p:nvSpPr>
          <p:cNvPr id="16" name="Text Box 11"/>
          <p:cNvSpPr txBox="1"/>
          <p:nvPr/>
        </p:nvSpPr>
        <p:spPr>
          <a:xfrm>
            <a:off x="2411760" y="1484784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회원가입</a:t>
            </a:r>
            <a:endParaRPr dirty="0"/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364088" y="1628800"/>
            <a:ext cx="3359224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 smtClean="0"/>
              <a:t>중복아이디 </a:t>
            </a:r>
            <a:r>
              <a:rPr lang="ko-KR" altLang="en-US" sz="2400" dirty="0" smtClean="0"/>
              <a:t>체크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 smtClean="0"/>
              <a:t>비밀번호 암호화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 err="1" smtClean="0"/>
              <a:t>단방향</a:t>
            </a:r>
            <a:r>
              <a:rPr lang="ko-KR" altLang="en-US" sz="2400" dirty="0" smtClean="0"/>
              <a:t> 암호화 </a:t>
            </a:r>
            <a:r>
              <a:rPr lang="ko-KR" altLang="en-US" sz="2400" dirty="0" smtClean="0"/>
              <a:t>선택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/>
              <a:t>Express </a:t>
            </a:r>
            <a:r>
              <a:rPr lang="ko-KR" altLang="en-US" sz="2000" dirty="0" smtClean="0"/>
              <a:t>내장 모듈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crypto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/>
              <a:t>Salt </a:t>
            </a:r>
            <a:r>
              <a:rPr lang="ko-KR" altLang="en-US" sz="2000" dirty="0" smtClean="0"/>
              <a:t>값은 </a:t>
            </a:r>
            <a:r>
              <a:rPr lang="en-US" altLang="ko-KR" sz="2000" dirty="0" err="1" smtClean="0"/>
              <a:t>randomBytes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메소드에서</a:t>
            </a:r>
            <a:r>
              <a:rPr lang="ko-KR" altLang="en-US" sz="2000" dirty="0" smtClean="0"/>
              <a:t> 임의의 </a:t>
            </a:r>
            <a:r>
              <a:rPr lang="en-US" altLang="ko-KR" sz="2000" dirty="0" smtClean="0"/>
              <a:t>64</a:t>
            </a:r>
            <a:r>
              <a:rPr lang="ko-KR" altLang="en-US" sz="2000" dirty="0" smtClean="0"/>
              <a:t>개의 임의의 문자열 생성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 smtClean="0"/>
              <a:t>비밀번호는 </a:t>
            </a:r>
            <a:r>
              <a:rPr lang="en-US" altLang="ko-KR" sz="2000" dirty="0" smtClean="0"/>
              <a:t>pbkdf2</a:t>
            </a:r>
            <a:r>
              <a:rPr lang="ko-KR" altLang="en-US" sz="2000" dirty="0" err="1" smtClean="0"/>
              <a:t>메소드에서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받아온 비밀번호</a:t>
            </a:r>
            <a:r>
              <a:rPr lang="en-US" altLang="ko-KR" sz="2000" dirty="0" smtClean="0"/>
              <a:t>, Salt</a:t>
            </a:r>
            <a:r>
              <a:rPr lang="ko-KR" altLang="en-US" sz="2000" dirty="0" smtClean="0"/>
              <a:t>값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반복횟수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출력될 </a:t>
            </a:r>
            <a:r>
              <a:rPr lang="ko-KR" altLang="en-US" sz="2000" dirty="0" err="1" smtClean="0"/>
              <a:t>바이트수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해시알고리즘을 사용해서 </a:t>
            </a:r>
            <a:r>
              <a:rPr lang="ko-KR" altLang="en-US" sz="2000" dirty="0" err="1" smtClean="0"/>
              <a:t>만듬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3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 </a:t>
                      </a: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18" name="내용 개체 틀 3" descr="post.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1639382"/>
            <a:ext cx="3355879" cy="1615793"/>
          </a:xfrm>
          <a:prstGeom prst="rect">
            <a:avLst/>
          </a:prstGeom>
        </p:spPr>
      </p:pic>
      <p:sp>
        <p:nvSpPr>
          <p:cNvPr id="19" name="내용 개체 틀 2"/>
          <p:cNvSpPr txBox="1">
            <a:spLocks/>
          </p:cNvSpPr>
          <p:nvPr/>
        </p:nvSpPr>
        <p:spPr>
          <a:xfrm>
            <a:off x="4903544" y="171139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 smtClean="0"/>
              <a:t>로그인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 smtClean="0"/>
              <a:t>아이디 체크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 smtClean="0"/>
              <a:t>비밀번호 암호화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 smtClean="0"/>
              <a:t>받아온 비밀번호 </a:t>
            </a:r>
            <a:r>
              <a:rPr lang="ko-KR" altLang="en-US" sz="2000" dirty="0" err="1" smtClean="0"/>
              <a:t>복호화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 smtClean="0"/>
              <a:t>아이디로 받아온 </a:t>
            </a:r>
            <a:r>
              <a:rPr lang="en-US" altLang="ko-KR" sz="2000" dirty="0" smtClean="0"/>
              <a:t>salt</a:t>
            </a:r>
            <a:r>
              <a:rPr lang="ko-KR" altLang="en-US" sz="2000" dirty="0" smtClean="0"/>
              <a:t>값과 반복횟수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출력 바이트 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해시알고리즘을 동일하게 넣고 </a:t>
            </a:r>
            <a:r>
              <a:rPr lang="ko-KR" altLang="en-US" sz="2000" dirty="0" err="1" smtClean="0"/>
              <a:t>복호화</a:t>
            </a:r>
            <a:r>
              <a:rPr lang="ko-KR" altLang="en-US" sz="2000" dirty="0" smtClean="0"/>
              <a:t> 후에 비교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 smtClean="0"/>
              <a:t>동일하다면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토큰을 생성해주고 </a:t>
            </a:r>
            <a:r>
              <a:rPr lang="ko-KR" altLang="en-US" sz="2000" dirty="0" err="1" smtClean="0"/>
              <a:t>로그인이</a:t>
            </a:r>
            <a:r>
              <a:rPr lang="ko-KR" altLang="en-US" sz="2000" dirty="0" smtClean="0"/>
              <a:t> 성공함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내용 개체 틀 3" descr="post.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063" y="3295565"/>
            <a:ext cx="3330449" cy="3085763"/>
          </a:xfrm>
          <a:prstGeom prst="rect">
            <a:avLst/>
          </a:prstGeom>
        </p:spPr>
      </p:pic>
      <p:sp>
        <p:nvSpPr>
          <p:cNvPr id="16" name="Text Box 11"/>
          <p:cNvSpPr txBox="1"/>
          <p:nvPr/>
        </p:nvSpPr>
        <p:spPr>
          <a:xfrm>
            <a:off x="2051720" y="1552440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로그인</a:t>
            </a:r>
            <a:endParaRPr dirty="0"/>
          </a:p>
        </p:txBody>
      </p:sp>
      <p:sp>
        <p:nvSpPr>
          <p:cNvPr id="23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4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4788024" y="171361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비밀번호가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다르다면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아이디가</a:t>
            </a:r>
            <a:r>
              <a:rPr kumimoji="0" lang="ko-KR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비밀번호 틀린 횟수가 </a:t>
            </a:r>
            <a:r>
              <a:rPr lang="en-US" altLang="ko-KR" sz="2400" dirty="0" smtClean="0"/>
              <a:t>10 </a:t>
            </a:r>
            <a:r>
              <a:rPr lang="ko-KR" altLang="en-US" sz="2400" dirty="0" smtClean="0"/>
              <a:t>이상이라면 아이디 </a:t>
            </a:r>
            <a:r>
              <a:rPr lang="ko-KR" altLang="en-US" sz="2400" dirty="0" err="1" smtClean="0"/>
              <a:t>잠굼을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설정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 smtClean="0"/>
              <a:t>카운트수가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아래라면 틀릴 때 마다 </a:t>
            </a:r>
            <a:r>
              <a:rPr lang="ko-KR" altLang="en-US" sz="2400" dirty="0" err="1" smtClean="0"/>
              <a:t>카운트수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씩 </a:t>
            </a:r>
            <a:r>
              <a:rPr lang="ko-KR" altLang="en-US" sz="2400" dirty="0" smtClean="0"/>
              <a:t>증가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아이디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잠구는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방법은 </a:t>
            </a:r>
            <a:r>
              <a:rPr lang="ko-KR" altLang="en-US" sz="2400" noProof="0" dirty="0" smtClean="0"/>
              <a:t>기본으로 </a:t>
            </a:r>
            <a:r>
              <a:rPr lang="en-US" altLang="ko-KR" sz="2400" noProof="0" dirty="0" smtClean="0"/>
              <a:t>false</a:t>
            </a:r>
            <a:r>
              <a:rPr lang="ko-KR" altLang="en-US" sz="2400" noProof="0" dirty="0" smtClean="0"/>
              <a:t>상태인 필드 값이 </a:t>
            </a:r>
            <a:r>
              <a:rPr lang="en-US" altLang="ko-KR" sz="2400" noProof="0" dirty="0" smtClean="0"/>
              <a:t>true</a:t>
            </a:r>
            <a:r>
              <a:rPr lang="ko-KR" altLang="en-US" sz="2400" noProof="0" dirty="0" smtClean="0"/>
              <a:t>로 바뀌는 것으로 접속이 안되게 했음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내용 개체 틀 3" descr="post.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9288" y="1569594"/>
            <a:ext cx="3312368" cy="3672408"/>
          </a:xfrm>
          <a:prstGeom prst="rect">
            <a:avLst/>
          </a:prstGeom>
        </p:spPr>
      </p:pic>
      <p:pic>
        <p:nvPicPr>
          <p:cNvPr id="23" name="내용 개체 틀 3" descr="post.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9288" y="5242002"/>
            <a:ext cx="3312368" cy="1499366"/>
          </a:xfrm>
          <a:prstGeom prst="rect">
            <a:avLst/>
          </a:prstGeom>
        </p:spPr>
      </p:pic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16" name="Text Box 11"/>
          <p:cNvSpPr txBox="1"/>
          <p:nvPr/>
        </p:nvSpPr>
        <p:spPr>
          <a:xfrm>
            <a:off x="2051720" y="1412776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로그인</a:t>
            </a:r>
            <a:endParaRPr dirty="0"/>
          </a:p>
        </p:txBody>
      </p:sp>
      <p:sp>
        <p:nvSpPr>
          <p:cNvPr id="24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5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자동 로그인</a:t>
            </a:r>
            <a:endParaRPr lang="ko-KR" altLang="en-US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788024" y="16288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자동로그인으로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세션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쿠키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토큰이 있는데 토큰을 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선택함</a:t>
            </a:r>
            <a:endParaRPr kumimoji="0" lang="en-US" altLang="ko-KR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noProof="0" dirty="0" smtClean="0"/>
              <a:t>JWT</a:t>
            </a:r>
            <a:r>
              <a:rPr lang="ko-KR" altLang="en-US" sz="2000" noProof="0" dirty="0" smtClean="0"/>
              <a:t>토큰으로 비밀번호 암호화와 </a:t>
            </a:r>
            <a:r>
              <a:rPr lang="ko-KR" altLang="en-US" sz="2000" noProof="0" dirty="0" smtClean="0"/>
              <a:t>비슷함</a:t>
            </a:r>
            <a:endParaRPr lang="en-US" altLang="ko-KR" sz="2000" noProof="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noProof="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옵션은 알고리즘 </a:t>
            </a:r>
            <a:r>
              <a:rPr lang="en-US" altLang="ko-KR" sz="2000" dirty="0" smtClean="0"/>
              <a:t>HS256, </a:t>
            </a:r>
            <a:r>
              <a:rPr lang="ko-KR" altLang="en-US" sz="2000" dirty="0" smtClean="0"/>
              <a:t>기간은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발행인으로 적혀있다</a:t>
            </a:r>
            <a:r>
              <a:rPr lang="en-US" altLang="ko-KR" sz="2000" dirty="0" smtClean="0"/>
              <a:t>. </a:t>
            </a: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그리고 이 토큰은 키 값을 지정이 가능한데 이것을 관리하기 위하여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config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폴더에 따로 보관하여 사용한다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19" name="내용 개체 틀 3" descr="post.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1772816"/>
            <a:ext cx="3528392" cy="4591562"/>
          </a:xfrm>
          <a:prstGeom prst="rect">
            <a:avLst/>
          </a:prstGeom>
        </p:spPr>
      </p:pic>
      <p:sp>
        <p:nvSpPr>
          <p:cNvPr id="16" name="Text Box 11"/>
          <p:cNvSpPr txBox="1"/>
          <p:nvPr/>
        </p:nvSpPr>
        <p:spPr>
          <a:xfrm>
            <a:off x="2051720" y="1552440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토큰 만들기</a:t>
            </a:r>
            <a:endParaRPr dirty="0"/>
          </a:p>
        </p:txBody>
      </p:sp>
      <p:sp>
        <p:nvSpPr>
          <p:cNvPr id="22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4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 </a:t>
                      </a: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4849688" y="1927373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 smtClean="0"/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토큰을 </a:t>
            </a:r>
            <a:r>
              <a:rPr lang="ko-KR" altLang="en-US" sz="2000" noProof="0" dirty="0" smtClean="0"/>
              <a:t>복구하는 작업으로 </a:t>
            </a:r>
            <a:r>
              <a:rPr lang="ko-KR" altLang="en-US" sz="2000" noProof="0" dirty="0" err="1" smtClean="0"/>
              <a:t>복호화와</a:t>
            </a:r>
            <a:r>
              <a:rPr lang="ko-KR" altLang="en-US" sz="2000" noProof="0" dirty="0" smtClean="0"/>
              <a:t> 똑같이 같은 값을 넣고 </a:t>
            </a:r>
            <a:r>
              <a:rPr lang="en-US" altLang="ko-KR" sz="2000" noProof="0" dirty="0" smtClean="0"/>
              <a:t>payload</a:t>
            </a:r>
            <a:r>
              <a:rPr lang="ko-KR" altLang="en-US" sz="2000" noProof="0" dirty="0" smtClean="0"/>
              <a:t>값을 돌려 받는 형태이다</a:t>
            </a:r>
            <a:r>
              <a:rPr lang="en-US" altLang="ko-KR" sz="2000" noProof="0" dirty="0" smtClean="0"/>
              <a:t>.</a:t>
            </a: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noProof="0" dirty="0" smtClean="0"/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noProof="0" dirty="0" smtClean="0"/>
              <a:t>만료가 </a:t>
            </a:r>
            <a:r>
              <a:rPr lang="ko-KR" altLang="en-US" sz="2000" noProof="0" dirty="0" err="1" smtClean="0"/>
              <a:t>됬다면</a:t>
            </a:r>
            <a:r>
              <a:rPr lang="ko-KR" altLang="en-US" sz="2000" noProof="0" dirty="0" smtClean="0"/>
              <a:t> </a:t>
            </a:r>
            <a:r>
              <a:rPr lang="en-US" altLang="ko-KR" sz="2000" noProof="0" dirty="0" smtClean="0"/>
              <a:t>-1, </a:t>
            </a:r>
            <a:r>
              <a:rPr lang="ko-KR" altLang="en-US" sz="2000" noProof="0" dirty="0" smtClean="0"/>
              <a:t>유효하지 않다면</a:t>
            </a:r>
            <a:r>
              <a:rPr lang="en-US" altLang="ko-KR" sz="2000" noProof="0" dirty="0"/>
              <a:t> </a:t>
            </a:r>
            <a:r>
              <a:rPr lang="en-US" altLang="ko-KR" sz="2000" noProof="0" dirty="0" smtClean="0"/>
              <a:t>-2, </a:t>
            </a:r>
            <a:r>
              <a:rPr lang="ko-KR" altLang="en-US" sz="2000" noProof="0" dirty="0" smtClean="0"/>
              <a:t>에러토큰이면 </a:t>
            </a:r>
            <a:r>
              <a:rPr lang="en-US" altLang="ko-KR" sz="2000" noProof="0" dirty="0" smtClean="0"/>
              <a:t>-3</a:t>
            </a:r>
            <a:r>
              <a:rPr lang="ko-KR" altLang="en-US" sz="2000" noProof="0" dirty="0" smtClean="0"/>
              <a:t>을 돌려 받는다</a:t>
            </a:r>
            <a:r>
              <a:rPr lang="en-US" altLang="ko-KR" sz="2000" noProof="0" dirty="0" smtClean="0"/>
              <a:t>.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내용 개체 틀 3" descr="post.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7280" y="1783357"/>
            <a:ext cx="3528392" cy="4591562"/>
          </a:xfrm>
          <a:prstGeom prst="rect">
            <a:avLst/>
          </a:prstGeom>
        </p:spPr>
      </p:pic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자동 로그인</a:t>
            </a:r>
            <a:endParaRPr lang="ko-KR" altLang="en-US" dirty="0"/>
          </a:p>
        </p:txBody>
      </p:sp>
      <p:sp>
        <p:nvSpPr>
          <p:cNvPr id="16" name="Text Box 11"/>
          <p:cNvSpPr txBox="1"/>
          <p:nvPr/>
        </p:nvSpPr>
        <p:spPr>
          <a:xfrm>
            <a:off x="2051720" y="1552440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Decoded</a:t>
            </a:r>
            <a:endParaRPr dirty="0"/>
          </a:p>
        </p:txBody>
      </p:sp>
      <p:sp>
        <p:nvSpPr>
          <p:cNvPr id="22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3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 </a:t>
                      </a: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 txBox="1">
            <a:spLocks/>
          </p:cNvSpPr>
          <p:nvPr/>
        </p:nvSpPr>
        <p:spPr>
          <a:xfrm>
            <a:off x="4860032" y="18002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200" dirty="0" err="1" smtClean="0"/>
              <a:t>자동로그인으로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라우터</a:t>
            </a:r>
            <a:r>
              <a:rPr lang="ko-KR" altLang="en-US" sz="3200" dirty="0" smtClean="0"/>
              <a:t> 레벨 </a:t>
            </a:r>
            <a:r>
              <a:rPr lang="ko-KR" altLang="en-US" sz="3200" dirty="0" err="1" smtClean="0"/>
              <a:t>미들웨어로</a:t>
            </a:r>
            <a:r>
              <a:rPr lang="ko-KR" altLang="en-US" sz="3200" dirty="0" smtClean="0"/>
              <a:t> 만든 것이다</a:t>
            </a:r>
            <a:r>
              <a:rPr lang="en-US" altLang="ko-KR" sz="32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200" dirty="0" smtClean="0"/>
              <a:t>토큰이 없다면 토큰이 없다고 클라이언트에게 돌려준다</a:t>
            </a:r>
            <a:r>
              <a:rPr lang="en-US" altLang="ko-KR" sz="32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dirty="0" smtClean="0"/>
              <a:t>Decoded</a:t>
            </a:r>
            <a:r>
              <a:rPr lang="ko-KR" altLang="en-US" sz="3200" dirty="0" smtClean="0"/>
              <a:t>하고 오류 토큰의 값으로 </a:t>
            </a:r>
            <a:r>
              <a:rPr lang="en-US" altLang="ko-KR" sz="3200" dirty="0" smtClean="0"/>
              <a:t>-1,-2,-3</a:t>
            </a:r>
            <a:r>
              <a:rPr lang="ko-KR" altLang="en-US" sz="3200" dirty="0" smtClean="0"/>
              <a:t>으로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돌려 받았는데 </a:t>
            </a:r>
            <a:r>
              <a:rPr lang="ko-KR" altLang="en-US" sz="3200" dirty="0" err="1" smtClean="0"/>
              <a:t>그값에</a:t>
            </a:r>
            <a:r>
              <a:rPr lang="ko-KR" altLang="en-US" sz="3200" dirty="0" smtClean="0"/>
              <a:t> 대한 메시지와 </a:t>
            </a:r>
            <a:r>
              <a:rPr lang="en-US" altLang="ko-KR" sz="3200" dirty="0" smtClean="0"/>
              <a:t>status</a:t>
            </a:r>
            <a:r>
              <a:rPr lang="ko-KR" altLang="en-US" sz="3200" dirty="0" smtClean="0"/>
              <a:t>값을 돌려주어 클라이언트와 통신한다</a:t>
            </a:r>
            <a:r>
              <a:rPr lang="en-US" altLang="ko-KR" sz="32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200" dirty="0" smtClean="0"/>
              <a:t>만약 </a:t>
            </a:r>
            <a:r>
              <a:rPr lang="en-US" altLang="ko-KR" sz="3200" dirty="0" smtClean="0"/>
              <a:t>decoded</a:t>
            </a:r>
            <a:r>
              <a:rPr lang="ko-KR" altLang="en-US" sz="3200" dirty="0" smtClean="0"/>
              <a:t>가 정상적으로 됬다면 </a:t>
            </a:r>
            <a:r>
              <a:rPr lang="en-US" altLang="ko-KR" sz="3200" dirty="0" smtClean="0"/>
              <a:t>payload</a:t>
            </a:r>
            <a:r>
              <a:rPr lang="ko-KR" altLang="en-US" sz="3200" dirty="0" smtClean="0"/>
              <a:t>에 사용한 </a:t>
            </a:r>
            <a:r>
              <a:rPr lang="en-US" altLang="ko-KR" sz="3200" dirty="0" err="1" smtClean="0"/>
              <a:t>objectId</a:t>
            </a:r>
            <a:r>
              <a:rPr lang="ko-KR" altLang="en-US" sz="3200" dirty="0" smtClean="0"/>
              <a:t>값을 담아서 돌려준다</a:t>
            </a:r>
            <a:r>
              <a:rPr lang="en-US" altLang="ko-KR" sz="32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200" dirty="0" smtClean="0"/>
              <a:t>일치하지 않은 유저라면 </a:t>
            </a:r>
            <a:r>
              <a:rPr lang="en-US" altLang="ko-KR" sz="3200" dirty="0" smtClean="0"/>
              <a:t>401 status</a:t>
            </a:r>
            <a:r>
              <a:rPr lang="ko-KR" altLang="en-US" sz="3200" dirty="0" smtClean="0"/>
              <a:t>를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유효하지 않는다면 </a:t>
            </a:r>
            <a:r>
              <a:rPr lang="en-US" altLang="ko-KR" sz="3200" dirty="0" smtClean="0"/>
              <a:t>400</a:t>
            </a:r>
            <a:r>
              <a:rPr lang="ko-KR" altLang="en-US" sz="3200" dirty="0" smtClean="0"/>
              <a:t>을 주었다</a:t>
            </a:r>
            <a:r>
              <a:rPr lang="en-US" altLang="ko-KR" sz="32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내용 개체 틀 3" descr="post.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3304" y="1635552"/>
            <a:ext cx="3240360" cy="3837056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3304" y="5472608"/>
            <a:ext cx="3257550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자동 로그인</a:t>
            </a:r>
            <a:endParaRPr lang="ko-KR" altLang="en-US" dirty="0"/>
          </a:p>
        </p:txBody>
      </p:sp>
      <p:sp>
        <p:nvSpPr>
          <p:cNvPr id="16" name="Text Box 11"/>
          <p:cNvSpPr txBox="1"/>
          <p:nvPr/>
        </p:nvSpPr>
        <p:spPr>
          <a:xfrm>
            <a:off x="2195736" y="1484784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자동 로그인 과정</a:t>
            </a:r>
            <a:endParaRPr dirty="0"/>
          </a:p>
        </p:txBody>
      </p:sp>
      <p:sp>
        <p:nvSpPr>
          <p:cNvPr id="23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4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410" name="표 2"/>
          <p:cNvGraphicFramePr/>
          <p:nvPr/>
        </p:nvGraphicFramePr>
        <p:xfrm>
          <a:off x="7526" y="980728"/>
          <a:ext cx="892066" cy="2592289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프론트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703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코드 리뷰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자동 로그인</a:t>
            </a:r>
            <a:endParaRPr lang="ko-KR" altLang="en-US" dirty="0"/>
          </a:p>
        </p:txBody>
      </p:sp>
      <p:sp>
        <p:nvSpPr>
          <p:cNvPr id="16" name="Text Box 11"/>
          <p:cNvSpPr txBox="1"/>
          <p:nvPr/>
        </p:nvSpPr>
        <p:spPr>
          <a:xfrm>
            <a:off x="1979712" y="1844824"/>
            <a:ext cx="1584176" cy="292384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r>
              <a:rPr lang="ko-KR" altLang="en-US" dirty="0" smtClean="0"/>
              <a:t>자동 로그인 과정</a:t>
            </a:r>
            <a:endParaRPr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849688" y="1783357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 err="1" smtClean="0"/>
              <a:t>자동로그인으로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get</a:t>
            </a:r>
            <a:r>
              <a:rPr lang="ko-KR" altLang="en-US" sz="2000" dirty="0" smtClean="0"/>
              <a:t>으로 서버로 </a:t>
            </a:r>
            <a:r>
              <a:rPr lang="ko-KR" altLang="en-US" sz="2000" dirty="0" err="1" smtClean="0"/>
              <a:t>부터</a:t>
            </a:r>
            <a:r>
              <a:rPr lang="ko-KR" altLang="en-US" sz="2000" dirty="0" smtClean="0"/>
              <a:t> 정보를 요청하는 것이다</a:t>
            </a:r>
            <a:r>
              <a:rPr lang="en-US" altLang="ko-KR" sz="20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/>
              <a:t> </a:t>
            </a:r>
            <a:r>
              <a:rPr lang="ko-KR" altLang="en-US" sz="2000" dirty="0" smtClean="0"/>
              <a:t>위에서 사용한 </a:t>
            </a:r>
            <a:r>
              <a:rPr lang="ko-KR" altLang="en-US" sz="2000" dirty="0" err="1" smtClean="0"/>
              <a:t>라우터</a:t>
            </a:r>
            <a:r>
              <a:rPr lang="ko-KR" altLang="en-US" sz="2000" dirty="0" smtClean="0"/>
              <a:t> 레벨 </a:t>
            </a:r>
            <a:r>
              <a:rPr lang="ko-KR" altLang="en-US" sz="2000" dirty="0" err="1" smtClean="0"/>
              <a:t>미드웨어를</a:t>
            </a:r>
            <a:r>
              <a:rPr lang="ko-KR" altLang="en-US" sz="2000" dirty="0" smtClean="0"/>
              <a:t> 걸쳐서 받아온 값을 보내주는 것이다</a:t>
            </a:r>
            <a:r>
              <a:rPr lang="en-US" altLang="ko-KR" sz="20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288" y="3538933"/>
            <a:ext cx="3257550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9288" y="2071389"/>
            <a:ext cx="324036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6</a:t>
            </a:r>
            <a:endParaRPr dirty="0"/>
          </a:p>
        </p:txBody>
      </p:sp>
      <p:graphicFrame>
        <p:nvGraphicFramePr>
          <p:cNvPr id="25" name="표 2"/>
          <p:cNvGraphicFramePr/>
          <p:nvPr/>
        </p:nvGraphicFramePr>
        <p:xfrm>
          <a:off x="0" y="3699633"/>
          <a:ext cx="892066" cy="3113743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05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백앤드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DB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구성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CRUD</a:t>
                      </a:r>
                      <a:endParaRPr lang="ko-KR" altLang="en-US" sz="800" dirty="0" smtClean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3891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REST</a:t>
                      </a:r>
                      <a:r>
                        <a:rPr lang="en-US" altLang="ko-KR" sz="800" baseline="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 API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22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회원가입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로그인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44944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자동 로그인</a:t>
                      </a:r>
                      <a:endParaRPr lang="ko-KR" altLang="en-US"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직선 연결선 3"/>
          <p:cNvSpPr/>
          <p:nvPr/>
        </p:nvSpPr>
        <p:spPr>
          <a:xfrm>
            <a:off x="-1" y="975360"/>
            <a:ext cx="914400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9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930" name="TextBox 5"/>
          <p:cNvSpPr txBox="1"/>
          <p:nvPr/>
        </p:nvSpPr>
        <p:spPr>
          <a:xfrm>
            <a:off x="788670" y="174505"/>
            <a:ext cx="4253777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개선점</a:t>
            </a:r>
          </a:p>
        </p:txBody>
      </p:sp>
      <p:graphicFrame>
        <p:nvGraphicFramePr>
          <p:cNvPr id="10" name="표"/>
          <p:cNvGraphicFramePr/>
          <p:nvPr>
            <p:extLst>
              <p:ext uri="{D42A27DB-BD31-4B8C-83A1-F6EECF244321}">
                <p14:modId xmlns:p14="http://schemas.microsoft.com/office/powerpoint/2010/main" xmlns="" val="1074497050"/>
              </p:ext>
            </p:extLst>
          </p:nvPr>
        </p:nvGraphicFramePr>
        <p:xfrm>
          <a:off x="197514" y="1080730"/>
          <a:ext cx="8748972" cy="5156582"/>
        </p:xfrm>
        <a:graphic>
          <a:graphicData uri="http://schemas.openxmlformats.org/drawingml/2006/table">
            <a:tbl>
              <a:tblPr bandRow="1"/>
              <a:tblGrid>
                <a:gridCol w="1512168"/>
                <a:gridCol w="7236804"/>
              </a:tblGrid>
              <a:tr h="34377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300">
                          <a:sym typeface="맑은 고딕"/>
                        </a:defRPr>
                      </a:pPr>
                      <a:endParaRPr lang="ko-KR" altLang="en-US" sz="1400" b="1" dirty="0" smtClean="0"/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000"/>
                      </a:pPr>
                      <a:endParaRPr lang="ko-KR" altLang="en-US" sz="2800" dirty="0" smtClean="0"/>
                    </a:p>
                  </a:txBody>
                  <a:tcPr marL="81000" marR="81000" marT="0" marB="0" anchor="ctr" horzOverflow="overflow">
                    <a:lnL w="0">
                      <a:noFill/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F0F0F0"/>
                    </a:solidFill>
                  </a:tcPr>
                </a:tc>
              </a:tr>
              <a:tr h="17188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300">
                          <a:sym typeface="맑은 고딕"/>
                        </a:defRPr>
                      </a:pPr>
                      <a:endParaRPr lang="ko-KR" altLang="en-US" sz="1400" b="1" dirty="0" smtClean="0"/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 sz="1000"/>
                      </a:pPr>
                      <a:endParaRPr lang="en-US" altLang="ko-KR" sz="1100" dirty="0" smtClean="0"/>
                    </a:p>
                  </a:txBody>
                  <a:tcPr marL="81000" marR="81000" marT="0" marB="0" anchor="ctr" horzOverflow="overflow">
                    <a:lnL w="0">
                      <a:noFill/>
                      <a:miter lim="400000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507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선 연결선 3"/>
          <p:cNvSpPr/>
          <p:nvPr/>
        </p:nvSpPr>
        <p:spPr>
          <a:xfrm>
            <a:off x="-1" y="975360"/>
            <a:ext cx="914400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8" name="TextBox 4"/>
          <p:cNvSpPr txBox="1"/>
          <p:nvPr/>
        </p:nvSpPr>
        <p:spPr>
          <a:xfrm>
            <a:off x="156209" y="159116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#1</a:t>
            </a:r>
          </a:p>
        </p:txBody>
      </p:sp>
      <p:sp>
        <p:nvSpPr>
          <p:cNvPr id="159" name="TextBox 5"/>
          <p:cNvSpPr txBox="1"/>
          <p:nvPr/>
        </p:nvSpPr>
        <p:spPr>
          <a:xfrm>
            <a:off x="788670" y="174505"/>
            <a:ext cx="306324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소개</a:t>
            </a:r>
            <a:endParaRPr dirty="0"/>
          </a:p>
        </p:txBody>
      </p:sp>
      <p:sp>
        <p:nvSpPr>
          <p:cNvPr id="160" name="TextBox 18"/>
          <p:cNvSpPr txBox="1"/>
          <p:nvPr/>
        </p:nvSpPr>
        <p:spPr>
          <a:xfrm>
            <a:off x="590970" y="3828507"/>
            <a:ext cx="8031481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24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ko-KR" altLang="en-US" dirty="0" smtClean="0"/>
              <a:t>칵테일 파인더</a:t>
            </a:r>
            <a:r>
              <a:rPr dirty="0" smtClean="0"/>
              <a:t>은 </a:t>
            </a:r>
            <a:r>
              <a:rPr dirty="0" err="1"/>
              <a:t>단어의</a:t>
            </a:r>
            <a:r>
              <a:rPr dirty="0"/>
              <a:t> </a:t>
            </a:r>
            <a:r>
              <a:rPr dirty="0" err="1"/>
              <a:t>직관적인</a:t>
            </a:r>
            <a:r>
              <a:rPr dirty="0"/>
              <a:t> </a:t>
            </a:r>
            <a:r>
              <a:rPr dirty="0" err="1"/>
              <a:t>의미</a:t>
            </a:r>
            <a:r>
              <a:rPr dirty="0"/>
              <a:t> </a:t>
            </a:r>
            <a:r>
              <a:rPr dirty="0" err="1"/>
              <a:t>그대로</a:t>
            </a:r>
            <a:r>
              <a:rPr dirty="0"/>
              <a:t> </a:t>
            </a:r>
            <a:r>
              <a:rPr lang="ko-KR" altLang="en-US" dirty="0" smtClean="0"/>
              <a:t>칵테일을 찾는 웹 페이지다</a:t>
            </a:r>
            <a:r>
              <a:rPr lang="en-US" altLang="ko-KR" dirty="0" smtClean="0"/>
              <a:t>.</a:t>
            </a:r>
            <a:endParaRPr dirty="0"/>
          </a:p>
          <a:p>
            <a:pPr algn="ctr">
              <a:lnSpc>
                <a:spcPct val="150000"/>
              </a:lnSpc>
              <a:defRPr sz="24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ko-KR" altLang="en-US" dirty="0" smtClean="0"/>
              <a:t>실제로 사용하면 어떤 </a:t>
            </a:r>
            <a:r>
              <a:rPr lang="ko-KR" altLang="en-US" dirty="0" smtClean="0"/>
              <a:t>웹이 더 사용을 </a:t>
            </a:r>
            <a:r>
              <a:rPr lang="ko-KR" altLang="en-US" dirty="0" err="1" smtClean="0"/>
              <a:t>많이할지</a:t>
            </a:r>
            <a:r>
              <a:rPr lang="ko-KR" altLang="en-US" dirty="0" smtClean="0"/>
              <a:t> 고민하고 기존에 없어서 불편했던 것을 만들었다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62" name="직사각형"/>
          <p:cNvSpPr/>
          <p:nvPr/>
        </p:nvSpPr>
        <p:spPr>
          <a:xfrm>
            <a:off x="1991631" y="1864869"/>
            <a:ext cx="5136064" cy="1270001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63" name="javaIN = java + 지식IN"/>
          <p:cNvSpPr txBox="1"/>
          <p:nvPr/>
        </p:nvSpPr>
        <p:spPr>
          <a:xfrm>
            <a:off x="2031727" y="2145926"/>
            <a:ext cx="5055872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ko-KR" altLang="en-US" dirty="0" smtClean="0"/>
              <a:t>칵테일 파인더</a:t>
            </a:r>
            <a:endParaRPr dirty="0"/>
          </a:p>
        </p:txBody>
      </p:sp>
      <p:sp>
        <p:nvSpPr>
          <p:cNvPr id="164" name="직사각형"/>
          <p:cNvSpPr/>
          <p:nvPr/>
        </p:nvSpPr>
        <p:spPr>
          <a:xfrm>
            <a:off x="146704" y="6423802"/>
            <a:ext cx="9055087" cy="258797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0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직선 연결선 3"/>
          <p:cNvSpPr/>
          <p:nvPr/>
        </p:nvSpPr>
        <p:spPr>
          <a:xfrm>
            <a:off x="-1" y="975360"/>
            <a:ext cx="914400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38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8</a:t>
            </a:r>
            <a:endParaRPr dirty="0"/>
          </a:p>
        </p:txBody>
      </p:sp>
      <p:sp>
        <p:nvSpPr>
          <p:cNvPr id="939" name="TextBox 5"/>
          <p:cNvSpPr txBox="1"/>
          <p:nvPr/>
        </p:nvSpPr>
        <p:spPr>
          <a:xfrm>
            <a:off x="788670" y="174505"/>
            <a:ext cx="4253777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조원별 느낀점</a:t>
            </a:r>
          </a:p>
        </p:txBody>
      </p:sp>
      <p:sp>
        <p:nvSpPr>
          <p:cNvPr id="941" name="직사각형"/>
          <p:cNvSpPr/>
          <p:nvPr/>
        </p:nvSpPr>
        <p:spPr>
          <a:xfrm>
            <a:off x="146704" y="6423802"/>
            <a:ext cx="9055087" cy="258797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942" name="표"/>
          <p:cNvGraphicFramePr/>
          <p:nvPr>
            <p:extLst>
              <p:ext uri="{D42A27DB-BD31-4B8C-83A1-F6EECF244321}">
                <p14:modId xmlns:p14="http://schemas.microsoft.com/office/powerpoint/2010/main" xmlns="" val="1751718583"/>
              </p:ext>
            </p:extLst>
          </p:nvPr>
        </p:nvGraphicFramePr>
        <p:xfrm>
          <a:off x="305526" y="1106664"/>
          <a:ext cx="8586954" cy="5202657"/>
        </p:xfrm>
        <a:graphic>
          <a:graphicData uri="http://schemas.openxmlformats.org/drawingml/2006/table">
            <a:tbl>
              <a:tblPr bandRow="1"/>
              <a:tblGrid>
                <a:gridCol w="1134126"/>
                <a:gridCol w="7452828"/>
              </a:tblGrid>
              <a:tr h="17342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700" b="1" dirty="0" smtClean="0">
                          <a:sym typeface="맑은 고딕"/>
                        </a:rPr>
                        <a:t>표정문</a:t>
                      </a:r>
                      <a:endParaRPr sz="1700" b="1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sym typeface="맑은 고딕"/>
                        </a:defRPr>
                      </a:pPr>
                      <a:r>
                        <a:rPr lang="en-US" dirty="0" smtClean="0"/>
                        <a:t> </a:t>
                      </a:r>
                      <a:endParaRPr dirty="0"/>
                    </a:p>
                  </a:txBody>
                  <a:tcPr marL="81000" marR="8100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0F0F0"/>
                    </a:solidFill>
                  </a:tcPr>
                </a:tc>
              </a:tr>
              <a:tr h="17342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700" b="1" dirty="0" smtClean="0">
                          <a:sym typeface="맑은 고딕"/>
                        </a:rPr>
                        <a:t>김성현</a:t>
                      </a:r>
                      <a:endParaRPr sz="1700" b="1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sym typeface="맑은 고딕"/>
                        </a:defRPr>
                      </a:pPr>
                      <a:r>
                        <a:rPr lang="en-US" dirty="0" smtClean="0"/>
                        <a:t> </a:t>
                      </a:r>
                      <a:endParaRPr dirty="0"/>
                    </a:p>
                  </a:txBody>
                  <a:tcPr marL="81000" marR="8100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7342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 b="1" dirty="0" smtClean="0">
                          <a:sym typeface="맑은 고딕"/>
                        </a:rPr>
                        <a:t>남</a:t>
                      </a:r>
                      <a:r>
                        <a:rPr lang="ko-KR" altLang="en-US" sz="1700" b="1" dirty="0" smtClean="0">
                          <a:sym typeface="맑은 고딕"/>
                        </a:rPr>
                        <a:t>원우</a:t>
                      </a:r>
                      <a:endParaRPr sz="1700" b="1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 dirty="0" smtClean="0">
                          <a:sym typeface="맑은 고딕"/>
                        </a:rPr>
                        <a:t>.</a:t>
                      </a:r>
                      <a:endParaRPr sz="1300" dirty="0">
                        <a:sym typeface="맑은 고딕"/>
                      </a:endParaRPr>
                    </a:p>
                  </a:txBody>
                  <a:tcPr marL="81000" marR="8100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선 연결선 3"/>
          <p:cNvSpPr/>
          <p:nvPr/>
        </p:nvSpPr>
        <p:spPr>
          <a:xfrm>
            <a:off x="-1" y="975360"/>
            <a:ext cx="914400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7" name="TextBox 4"/>
          <p:cNvSpPr txBox="1"/>
          <p:nvPr/>
        </p:nvSpPr>
        <p:spPr>
          <a:xfrm>
            <a:off x="156209" y="159116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#2</a:t>
            </a:r>
          </a:p>
        </p:txBody>
      </p:sp>
      <p:sp>
        <p:nvSpPr>
          <p:cNvPr id="168" name="TextBox 5"/>
          <p:cNvSpPr txBox="1"/>
          <p:nvPr/>
        </p:nvSpPr>
        <p:spPr>
          <a:xfrm>
            <a:off x="788671" y="174505"/>
            <a:ext cx="2754632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개발 배경</a:t>
            </a:r>
          </a:p>
        </p:txBody>
      </p:sp>
      <p:sp>
        <p:nvSpPr>
          <p:cNvPr id="169" name="TextBox 18"/>
          <p:cNvSpPr txBox="1"/>
          <p:nvPr/>
        </p:nvSpPr>
        <p:spPr>
          <a:xfrm>
            <a:off x="649604" y="2492897"/>
            <a:ext cx="7909562" cy="4039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/>
              <a:t>1. </a:t>
            </a:r>
            <a:r>
              <a:rPr lang="ko-KR" altLang="en-US" dirty="0" smtClean="0"/>
              <a:t>실제로 배포하고 운영이 할만한가</a:t>
            </a:r>
            <a:endParaRPr dirty="0"/>
          </a:p>
          <a:p>
            <a:pPr>
              <a:lnSpc>
                <a:spcPct val="150000"/>
              </a:lnSpc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/>
              <a:t>2. </a:t>
            </a:r>
            <a:r>
              <a:rPr lang="ko-KR" altLang="en-US" dirty="0" smtClean="0"/>
              <a:t>피드백에 따라 신규 기능이 추가 가능한가</a:t>
            </a:r>
            <a:endParaRPr dirty="0"/>
          </a:p>
          <a:p>
            <a:pPr>
              <a:lnSpc>
                <a:spcPct val="150000"/>
              </a:lnSpc>
              <a:defRPr sz="17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smtClean="0"/>
              <a:t>-</a:t>
            </a:r>
            <a:r>
              <a:rPr lang="en-US" dirty="0" smtClean="0"/>
              <a:t> </a:t>
            </a:r>
            <a:r>
              <a:rPr lang="ko-KR" altLang="en-US" sz="1400" dirty="0" smtClean="0"/>
              <a:t>유저가 </a:t>
            </a:r>
            <a:r>
              <a:rPr lang="ko-KR" altLang="en-US" sz="1400" dirty="0" err="1" smtClean="0"/>
              <a:t>참여가능한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댓글기능이나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게시판 추가</a:t>
            </a:r>
            <a:endParaRPr dirty="0"/>
          </a:p>
          <a:p>
            <a:pPr>
              <a:lnSpc>
                <a:spcPct val="150000"/>
              </a:lnSpc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/>
              <a:t>3. </a:t>
            </a:r>
            <a:r>
              <a:rPr lang="ko-KR" altLang="en-US" dirty="0" smtClean="0"/>
              <a:t>코드를 개선하고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패턴을 바꾸기 쉬운가</a:t>
            </a:r>
            <a:endParaRPr lang="en-US" altLang="ko-KR" dirty="0" smtClean="0"/>
          </a:p>
          <a:p>
            <a:pPr>
              <a:lnSpc>
                <a:spcPct val="150000"/>
              </a:lnSpc>
              <a:buFontTx/>
              <a:buChar char="-"/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ko-KR" altLang="en-US" sz="1400" dirty="0" err="1" smtClean="0"/>
              <a:t>프론트에선</a:t>
            </a:r>
            <a:r>
              <a:rPr lang="ko-KR" altLang="en-US" sz="1400" dirty="0" smtClean="0"/>
              <a:t> 페이지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컨테이너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컴포넌트 분할</a:t>
            </a:r>
            <a:endParaRPr lang="en-US" altLang="ko-KR" sz="1400" dirty="0" smtClean="0"/>
          </a:p>
          <a:p>
            <a:pPr>
              <a:lnSpc>
                <a:spcPct val="150000"/>
              </a:lnSpc>
              <a:buFontTx/>
              <a:buChar char="-"/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sz="1400" dirty="0" smtClean="0"/>
              <a:t>- </a:t>
            </a:r>
            <a:r>
              <a:rPr lang="ko-KR" altLang="en-US" sz="1400" dirty="0" err="1" smtClean="0"/>
              <a:t>백앤드에선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라우터</a:t>
            </a:r>
            <a:r>
              <a:rPr lang="ko-KR" altLang="en-US" sz="1400" dirty="0" smtClean="0"/>
              <a:t> 별로 구성</a:t>
            </a:r>
            <a:endParaRPr lang="en-US" altLang="ko-KR" sz="1400" dirty="0" smtClean="0"/>
          </a:p>
          <a:p>
            <a:pPr>
              <a:lnSpc>
                <a:spcPct val="150000"/>
              </a:lnSpc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dirty="0" smtClean="0"/>
              <a:t>4. </a:t>
            </a:r>
            <a:r>
              <a:rPr lang="ko-KR" altLang="en-US" dirty="0" smtClean="0"/>
              <a:t>좋지만 느린 설계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빠른 설계</a:t>
            </a:r>
            <a:endParaRPr lang="en-US" altLang="ko-KR" dirty="0" smtClean="0"/>
          </a:p>
          <a:p>
            <a:pPr>
              <a:lnSpc>
                <a:spcPct val="150000"/>
              </a:lnSpc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dirty="0" smtClean="0"/>
              <a:t>5. </a:t>
            </a:r>
            <a:r>
              <a:rPr lang="ko-KR" altLang="en-US" dirty="0" smtClean="0"/>
              <a:t>모듈화 구성이 가능한가</a:t>
            </a:r>
            <a:endParaRPr lang="en-US" altLang="ko-KR" dirty="0" smtClean="0"/>
          </a:p>
          <a:p>
            <a:pPr>
              <a:lnSpc>
                <a:spcPct val="150000"/>
              </a:lnSpc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dirty="0" smtClean="0"/>
              <a:t>6. </a:t>
            </a:r>
            <a:r>
              <a:rPr lang="ko-KR" altLang="en-US" dirty="0" smtClean="0"/>
              <a:t>사용 가능한 언어나 프레임워크만으로 </a:t>
            </a:r>
            <a:r>
              <a:rPr lang="ko-KR" altLang="en-US" dirty="0" err="1" smtClean="0"/>
              <a:t>구현가능한가</a:t>
            </a:r>
            <a:endParaRPr dirty="0"/>
          </a:p>
        </p:txBody>
      </p:sp>
      <p:grpSp>
        <p:nvGrpSpPr>
          <p:cNvPr id="2" name="직사각형 7"/>
          <p:cNvGrpSpPr/>
          <p:nvPr/>
        </p:nvGrpSpPr>
        <p:grpSpPr>
          <a:xfrm>
            <a:off x="438148" y="1413820"/>
            <a:ext cx="8332473" cy="822967"/>
            <a:chOff x="-1" y="-2"/>
            <a:chExt cx="11109962" cy="822965"/>
          </a:xfrm>
        </p:grpSpPr>
        <p:sp>
          <p:nvSpPr>
            <p:cNvPr id="170" name="직사각형"/>
            <p:cNvSpPr/>
            <p:nvPr/>
          </p:nvSpPr>
          <p:spPr>
            <a:xfrm>
              <a:off x="-1" y="-2"/>
              <a:ext cx="11109962" cy="822965"/>
            </a:xfrm>
            <a:prstGeom prst="rect">
              <a:avLst/>
            </a:prstGeom>
            <a:solidFill>
              <a:srgbClr val="2D436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pPr>
              <a:endParaRPr/>
            </a:p>
          </p:txBody>
        </p:sp>
        <p:sp>
          <p:nvSpPr>
            <p:cNvPr id="171" name="javaIN 목표 → 지식IN을 java로 전문화 + 자바 실제 공부내용 공유"/>
            <p:cNvSpPr txBox="1"/>
            <p:nvPr/>
          </p:nvSpPr>
          <p:spPr>
            <a:xfrm>
              <a:off x="45719" y="165262"/>
              <a:ext cx="11018522" cy="49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600">
                  <a:solidFill>
                    <a:srgbClr val="FFFFFF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ko-KR" altLang="en-US" dirty="0" smtClean="0"/>
                <a:t>목표</a:t>
              </a:r>
              <a:r>
                <a:rPr dirty="0" smtClean="0"/>
                <a:t>→</a:t>
              </a:r>
              <a:r>
                <a:rPr lang="ko-KR" altLang="en-US" dirty="0" smtClean="0"/>
                <a:t>사용 가능하고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운영가능하고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신규기능 추가</a:t>
              </a:r>
              <a:endParaRPr dirty="0"/>
            </a:p>
          </p:txBody>
        </p:sp>
      </p:grpSp>
      <p:sp>
        <p:nvSpPr>
          <p:cNvPr id="174" name="직사각형"/>
          <p:cNvSpPr/>
          <p:nvPr/>
        </p:nvSpPr>
        <p:spPr>
          <a:xfrm>
            <a:off x="146704" y="6423802"/>
            <a:ext cx="9055087" cy="258797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선 연결선 3"/>
          <p:cNvSpPr/>
          <p:nvPr/>
        </p:nvSpPr>
        <p:spPr>
          <a:xfrm>
            <a:off x="-1" y="975360"/>
            <a:ext cx="914400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7" name="TextBox 4"/>
          <p:cNvSpPr txBox="1"/>
          <p:nvPr/>
        </p:nvSpPr>
        <p:spPr>
          <a:xfrm>
            <a:off x="156209" y="159116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#</a:t>
            </a:r>
            <a:r>
              <a:rPr lang="en-US" dirty="0" smtClean="0"/>
              <a:t>3</a:t>
            </a:r>
            <a:endParaRPr dirty="0"/>
          </a:p>
        </p:txBody>
      </p:sp>
      <p:sp>
        <p:nvSpPr>
          <p:cNvPr id="168" name="TextBox 5"/>
          <p:cNvSpPr txBox="1"/>
          <p:nvPr/>
        </p:nvSpPr>
        <p:spPr>
          <a:xfrm>
            <a:off x="788671" y="174505"/>
            <a:ext cx="2754632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구현 방향</a:t>
            </a:r>
            <a:endParaRPr dirty="0"/>
          </a:p>
        </p:txBody>
      </p:sp>
      <p:sp>
        <p:nvSpPr>
          <p:cNvPr id="1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pic>
        <p:nvPicPr>
          <p:cNvPr id="12" name="그림 11" descr="구현 방향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1142999"/>
            <a:ext cx="2520280" cy="5600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직선 연결선 3"/>
          <p:cNvSpPr/>
          <p:nvPr/>
        </p:nvSpPr>
        <p:spPr>
          <a:xfrm>
            <a:off x="-1" y="975360"/>
            <a:ext cx="914400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3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#</a:t>
            </a:r>
            <a:r>
              <a:rPr lang="en-US" dirty="0" smtClean="0"/>
              <a:t>4</a:t>
            </a:r>
            <a:endParaRPr dirty="0"/>
          </a:p>
        </p:txBody>
      </p:sp>
      <p:sp>
        <p:nvSpPr>
          <p:cNvPr id="274" name="TextBox 5"/>
          <p:cNvSpPr txBox="1"/>
          <p:nvPr/>
        </p:nvSpPr>
        <p:spPr>
          <a:xfrm>
            <a:off x="788671" y="174505"/>
            <a:ext cx="2754632" cy="6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환경</a:t>
            </a:r>
            <a:endParaRPr dirty="0"/>
          </a:p>
        </p:txBody>
      </p:sp>
      <p:sp>
        <p:nvSpPr>
          <p:cNvPr id="279" name="직사각형"/>
          <p:cNvSpPr/>
          <p:nvPr/>
        </p:nvSpPr>
        <p:spPr>
          <a:xfrm>
            <a:off x="146704" y="6423802"/>
            <a:ext cx="9055087" cy="258797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280" name="표"/>
          <p:cNvGraphicFramePr/>
          <p:nvPr/>
        </p:nvGraphicFramePr>
        <p:xfrm>
          <a:off x="1187624" y="2204864"/>
          <a:ext cx="6267560" cy="2882105"/>
        </p:xfrm>
        <a:graphic>
          <a:graphicData uri="http://schemas.openxmlformats.org/drawingml/2006/table">
            <a:tbl>
              <a:tblPr bandRow="1"/>
              <a:tblGrid>
                <a:gridCol w="1773648"/>
                <a:gridCol w="4493912"/>
              </a:tblGrid>
              <a:tr h="57642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 b="1" dirty="0">
                          <a:sym typeface="맑은 고딕"/>
                        </a:rPr>
                        <a:t>O/S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 dirty="0">
                          <a:sym typeface="맑은 고딕"/>
                        </a:rPr>
                        <a:t>Windows 10, </a:t>
                      </a:r>
                      <a:r>
                        <a:rPr sz="1700" dirty="0" err="1">
                          <a:sym typeface="맑은 고딕"/>
                        </a:rPr>
                        <a:t>macOS</a:t>
                      </a:r>
                      <a:r>
                        <a:rPr sz="1700" dirty="0">
                          <a:sym typeface="맑은 고딕"/>
                        </a:rPr>
                        <a:t> </a:t>
                      </a:r>
                      <a:r>
                        <a:rPr sz="1700" dirty="0" smtClean="0">
                          <a:sym typeface="맑은 고딕"/>
                        </a:rPr>
                        <a:t>Monterey</a:t>
                      </a:r>
                      <a:r>
                        <a:rPr lang="en-US" sz="1700" dirty="0" smtClean="0">
                          <a:sym typeface="맑은 고딕"/>
                        </a:rPr>
                        <a:t>, Android,</a:t>
                      </a:r>
                      <a:r>
                        <a:rPr lang="en-US" sz="1700" baseline="0" dirty="0" smtClean="0">
                          <a:sym typeface="맑은 고딕"/>
                        </a:rPr>
                        <a:t> IOS</a:t>
                      </a:r>
                      <a:endParaRPr sz="1700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F0F0F0"/>
                    </a:solidFill>
                  </a:tcPr>
                </a:tc>
              </a:tr>
              <a:tr h="57642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700" b="1" dirty="0">
                          <a:sym typeface="맑은 고딕"/>
                        </a:rPr>
                        <a:t>BROWSER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 dirty="0" smtClean="0">
                          <a:sym typeface="맑은 고딕"/>
                        </a:rPr>
                        <a:t>Chrome</a:t>
                      </a:r>
                      <a:r>
                        <a:rPr lang="en-US" sz="1700" dirty="0" smtClean="0">
                          <a:sym typeface="맑은 고딕"/>
                        </a:rPr>
                        <a:t>,</a:t>
                      </a:r>
                      <a:r>
                        <a:rPr lang="en-US" sz="1700" baseline="0" dirty="0" smtClean="0">
                          <a:sym typeface="맑은 고딕"/>
                        </a:rPr>
                        <a:t> Safari, </a:t>
                      </a:r>
                      <a:r>
                        <a:rPr lang="en-US" sz="1700" baseline="0" dirty="0" err="1" smtClean="0">
                          <a:sym typeface="맑은 고딕"/>
                        </a:rPr>
                        <a:t>SamsugBroswer</a:t>
                      </a:r>
                      <a:endParaRPr sz="1700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noFill/>
                      <a:miter lim="400000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F0F0F0"/>
                    </a:solidFill>
                  </a:tcPr>
                </a:tc>
              </a:tr>
              <a:tr h="57642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700" b="1" dirty="0" smtClean="0">
                          <a:sym typeface="맑은 고딕"/>
                        </a:rPr>
                        <a:t>Front</a:t>
                      </a:r>
                      <a:endParaRPr sz="1700" b="1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E2E4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1700" dirty="0" smtClean="0">
                          <a:sym typeface="맑은 고딕"/>
                        </a:rPr>
                        <a:t>REACT </a:t>
                      </a:r>
                      <a:r>
                        <a:rPr lang="en-US" sz="1700" dirty="0" err="1" smtClean="0">
                          <a:sym typeface="맑은 고딕"/>
                        </a:rPr>
                        <a:t>ver</a:t>
                      </a:r>
                      <a:r>
                        <a:rPr lang="en-US" sz="1700" dirty="0" smtClean="0">
                          <a:sym typeface="맑은 고딕"/>
                        </a:rPr>
                        <a:t>~</a:t>
                      </a:r>
                      <a:endParaRPr sz="1700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E2E4E4"/>
                    </a:solidFill>
                  </a:tcPr>
                </a:tc>
              </a:tr>
              <a:tr h="57642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700" b="1" dirty="0" smtClean="0">
                          <a:sym typeface="맑은 고딕"/>
                        </a:rPr>
                        <a:t>SERVER</a:t>
                      </a:r>
                      <a:endParaRPr sz="1700" b="1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1700" dirty="0" smtClean="0">
                          <a:sym typeface="맑은 고딕"/>
                        </a:rPr>
                        <a:t>NODE.js </a:t>
                      </a:r>
                      <a:r>
                        <a:rPr lang="en-US" sz="1400" dirty="0" smtClean="0">
                          <a:sym typeface="맑은 고딕"/>
                        </a:rPr>
                        <a:t>ver16.13.0</a:t>
                      </a:r>
                      <a:endParaRPr sz="1700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rgbClr val="F0F0F0"/>
                    </a:solidFill>
                  </a:tcPr>
                </a:tc>
              </a:tr>
              <a:tr h="57642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700" b="1" dirty="0" smtClean="0">
                          <a:sym typeface="맑은 고딕"/>
                        </a:rPr>
                        <a:t>DB</a:t>
                      </a:r>
                      <a:endParaRPr sz="1700" b="1" dirty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1E4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700" dirty="0" err="1" smtClean="0">
                          <a:sym typeface="맑은 고딕"/>
                        </a:rPr>
                        <a:t>MongoDB</a:t>
                      </a:r>
                      <a:r>
                        <a:rPr lang="en-US" sz="1700" dirty="0" smtClean="0">
                          <a:sym typeface="맑은 고딕"/>
                        </a:rPr>
                        <a:t> </a:t>
                      </a:r>
                      <a:r>
                        <a:rPr lang="en-US" altLang="ko-KR" sz="1400" dirty="0" smtClean="0">
                          <a:sym typeface="맑은 고딕"/>
                        </a:rPr>
                        <a:t>ver5.0.3</a:t>
                      </a:r>
                      <a:endParaRPr lang="en-US" altLang="ko-KR" sz="2400" dirty="0" smtClean="0"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E1E4E4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직사각형"/>
          <p:cNvSpPr/>
          <p:nvPr/>
        </p:nvSpPr>
        <p:spPr>
          <a:xfrm>
            <a:off x="-252536" y="908720"/>
            <a:ext cx="9740917" cy="6595758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90" name="직선 연결선 3"/>
          <p:cNvSpPr/>
          <p:nvPr/>
        </p:nvSpPr>
        <p:spPr>
          <a:xfrm>
            <a:off x="-1" y="975360"/>
            <a:ext cx="9144001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2" name="TextBox 5"/>
          <p:cNvSpPr txBox="1"/>
          <p:nvPr/>
        </p:nvSpPr>
        <p:spPr>
          <a:xfrm>
            <a:off x="788670" y="174505"/>
            <a:ext cx="4253777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시연 모습 순서</a:t>
            </a:r>
            <a:endParaRPr dirty="0"/>
          </a:p>
        </p:txBody>
      </p:sp>
      <p:graphicFrame>
        <p:nvGraphicFramePr>
          <p:cNvPr id="395" name="표"/>
          <p:cNvGraphicFramePr/>
          <p:nvPr>
            <p:extLst>
              <p:ext uri="{D42A27DB-BD31-4B8C-83A1-F6EECF244321}">
                <p14:modId xmlns="" xmlns:p14="http://schemas.microsoft.com/office/powerpoint/2010/main" val="1747691565"/>
              </p:ext>
            </p:extLst>
          </p:nvPr>
        </p:nvGraphicFramePr>
        <p:xfrm>
          <a:off x="3021949" y="2348880"/>
          <a:ext cx="2702179" cy="3384374"/>
        </p:xfrm>
        <a:graphic>
          <a:graphicData uri="http://schemas.openxmlformats.org/drawingml/2006/table">
            <a:tbl>
              <a:tblPr/>
              <a:tblGrid>
                <a:gridCol w="2702179"/>
              </a:tblGrid>
              <a:tr h="4834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b="1" dirty="0" smtClean="0">
                          <a:sym typeface="맑은 고딕"/>
                        </a:rPr>
                        <a:t>시연 모습</a:t>
                      </a:r>
                      <a:endParaRPr sz="1600" b="1" dirty="0"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834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반응형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34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웹에서 스크롤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34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웹에서 검색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34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 상세페이지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34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랜덤 칵테일 추천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34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60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모바일</a:t>
                      </a:r>
                      <a:r>
                        <a:rPr lang="ko-KR" altLang="en-US" sz="16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 시연 모습</a:t>
                      </a:r>
                      <a:endParaRPr sz="16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8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#</a:t>
            </a: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7" name="표 2"/>
          <p:cNvGraphicFramePr/>
          <p:nvPr/>
        </p:nvGraphicFramePr>
        <p:xfrm>
          <a:off x="0" y="4149080"/>
          <a:ext cx="892066" cy="2708921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모바일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606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표 2"/>
          <p:cNvGraphicFramePr/>
          <p:nvPr/>
        </p:nvGraphicFramePr>
        <p:xfrm>
          <a:off x="7526" y="980728"/>
          <a:ext cx="892066" cy="3168354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rgbClr val="FFFFFF"/>
                          </a:solidFill>
                          <a:sym typeface="맑은 고딕"/>
                        </a:rPr>
                        <a:t>반응형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상세페이지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랜덤 칵테일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시연 모습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반응</a:t>
            </a:r>
            <a:r>
              <a:rPr lang="ko-KR" altLang="en-US" dirty="0" err="1" smtClean="0"/>
              <a:t>형</a:t>
            </a:r>
            <a:endParaRPr lang="ko-KR" altLang="en-US" dirty="0"/>
          </a:p>
        </p:txBody>
      </p:sp>
      <p:pic>
        <p:nvPicPr>
          <p:cNvPr id="20" name="내용 개체 틀 3" descr="반응형 페이지 구현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3049" y="1600200"/>
            <a:ext cx="6017901" cy="4525963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156209" y="159118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#</a:t>
            </a: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"/>
          <p:cNvSpPr/>
          <p:nvPr/>
        </p:nvSpPr>
        <p:spPr>
          <a:xfrm>
            <a:off x="0" y="980728"/>
            <a:ext cx="904190" cy="5877272"/>
          </a:xfrm>
          <a:prstGeom prst="rect">
            <a:avLst/>
          </a:prstGeom>
          <a:solidFill>
            <a:srgbClr val="2D43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graphicFrame>
        <p:nvGraphicFramePr>
          <p:cNvPr id="17" name="표 2"/>
          <p:cNvGraphicFramePr/>
          <p:nvPr/>
        </p:nvGraphicFramePr>
        <p:xfrm>
          <a:off x="0" y="4149080"/>
          <a:ext cx="892066" cy="2708921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chemeClr val="bg1"/>
                          </a:solidFill>
                          <a:sym typeface="맑은 고딕"/>
                        </a:rPr>
                        <a:t>모바일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스크롤</a:t>
                      </a:r>
                      <a:endParaRPr lang="ko-KR" altLang="en-US"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700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606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 페이지</a:t>
                      </a: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0" name="표 2"/>
          <p:cNvGraphicFramePr/>
          <p:nvPr/>
        </p:nvGraphicFramePr>
        <p:xfrm>
          <a:off x="7526" y="980728"/>
          <a:ext cx="892066" cy="3168354"/>
        </p:xfrm>
        <a:graphic>
          <a:graphicData uri="http://schemas.openxmlformats.org/drawingml/2006/table">
            <a:tbl>
              <a:tblPr/>
              <a:tblGrid>
                <a:gridCol w="892066"/>
              </a:tblGrid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FFFFFF"/>
                          </a:solidFill>
                          <a:sym typeface="맑은 고딕"/>
                        </a:rPr>
                        <a:t>웹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6350">
                      <a:solidFill>
                        <a:srgbClr val="273652"/>
                      </a:solidFill>
                    </a:lnB>
                    <a:solidFill>
                      <a:srgbClr val="273452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err="1" smtClean="0">
                          <a:solidFill>
                            <a:srgbClr val="273453"/>
                          </a:solidFill>
                          <a:sym typeface="맑은 고딕"/>
                        </a:rPr>
                        <a:t>반응형</a:t>
                      </a:r>
                      <a:endParaRPr sz="800" dirty="0">
                        <a:solidFill>
                          <a:srgbClr val="FFFFFF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  <a:sym typeface="맑은 고딕"/>
                        </a:rPr>
                        <a:t>스크롤</a:t>
                      </a:r>
                      <a:endParaRPr sz="800" dirty="0">
                        <a:solidFill>
                          <a:schemeClr val="bg1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검색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상세페이지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800" dirty="0" smtClean="0">
                          <a:solidFill>
                            <a:srgbClr val="273453"/>
                          </a:solidFill>
                          <a:sym typeface="맑은 고딕"/>
                        </a:rPr>
                        <a:t>랜덤 칵테일</a:t>
                      </a:r>
                      <a:endParaRPr sz="800" dirty="0">
                        <a:solidFill>
                          <a:srgbClr val="273453"/>
                        </a:solidFill>
                        <a:sym typeface="맑은 고딕"/>
                      </a:endParaRPr>
                    </a:p>
                  </a:txBody>
                  <a:tcPr marL="5359" marR="5359" marT="7145" marB="7145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6350">
                      <a:solidFill>
                        <a:srgbClr val="273652"/>
                      </a:solidFill>
                    </a:lnT>
                    <a:lnB w="6350">
                      <a:solidFill>
                        <a:srgbClr val="27365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8" name="직선 연결선 3"/>
          <p:cNvSpPr/>
          <p:nvPr/>
        </p:nvSpPr>
        <p:spPr>
          <a:xfrm>
            <a:off x="-1" y="975360"/>
            <a:ext cx="9144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0" name="TextBox 5"/>
          <p:cNvSpPr txBox="1"/>
          <p:nvPr/>
        </p:nvSpPr>
        <p:spPr>
          <a:xfrm>
            <a:off x="788669" y="174504"/>
            <a:ext cx="4253778" cy="66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012540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 smtClean="0"/>
              <a:t>시연 모습</a:t>
            </a:r>
            <a:endParaRPr dirty="0"/>
          </a:p>
        </p:txBody>
      </p:sp>
      <p:sp>
        <p:nvSpPr>
          <p:cNvPr id="401" name="직사각형 9"/>
          <p:cNvSpPr txBox="1"/>
          <p:nvPr/>
        </p:nvSpPr>
        <p:spPr>
          <a:xfrm>
            <a:off x="6732240" y="15242"/>
            <a:ext cx="2285237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400" b="1">
                <a:ln w="3175" cap="flat">
                  <a:solidFill>
                    <a:srgbClr val="004B82">
                      <a:alpha val="55000"/>
                    </a:srgbClr>
                  </a:solidFill>
                  <a:prstDash val="solid"/>
                  <a:round/>
                </a:ln>
                <a:solidFill>
                  <a:srgbClr val="26446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coktail</a:t>
            </a:r>
            <a:endParaRPr dirty="0"/>
          </a:p>
        </p:txBody>
      </p:sp>
      <p:sp>
        <p:nvSpPr>
          <p:cNvPr id="14" name="직사각형"/>
          <p:cNvSpPr/>
          <p:nvPr/>
        </p:nvSpPr>
        <p:spPr>
          <a:xfrm>
            <a:off x="1323950" y="1039194"/>
            <a:ext cx="7640538" cy="445590"/>
          </a:xfrm>
          <a:prstGeom prst="rect">
            <a:avLst/>
          </a:prstGeom>
          <a:solidFill>
            <a:srgbClr val="F0F0F0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algn="ctr">
              <a:lnSpc>
                <a:spcPct val="150000"/>
              </a:lnSpc>
              <a:defRPr sz="1200"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19672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스크</a:t>
            </a:r>
            <a:r>
              <a:rPr lang="ko-KR" altLang="en-US" dirty="0" smtClean="0"/>
              <a:t>롤</a:t>
            </a:r>
            <a:endParaRPr lang="ko-KR" altLang="en-US" dirty="0"/>
          </a:p>
        </p:txBody>
      </p:sp>
      <p:pic>
        <p:nvPicPr>
          <p:cNvPr id="11" name="내용 개체 틀 3" descr="반응형 페이지 구현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1700808"/>
            <a:ext cx="7243160" cy="4104456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156209" y="210130"/>
            <a:ext cx="56388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solidFill>
                  <a:srgbClr val="0125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#</a:t>
            </a:r>
            <a:r>
              <a:rPr lang="en-US" dirty="0" smtClean="0"/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991</Words>
  <Application>Microsoft Office PowerPoint</Application>
  <PresentationFormat>화면 슬라이드 쇼(4:3)</PresentationFormat>
  <Paragraphs>453</Paragraphs>
  <Slides>30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jeong moon</dc:creator>
  <cp:lastModifiedBy>jeong moon</cp:lastModifiedBy>
  <cp:revision>24</cp:revision>
  <dcterms:created xsi:type="dcterms:W3CDTF">2021-12-21T15:11:18Z</dcterms:created>
  <dcterms:modified xsi:type="dcterms:W3CDTF">2021-12-21T19:04:00Z</dcterms:modified>
</cp:coreProperties>
</file>